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029761" y="1030795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599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8229599" y="0"/>
                </a:lnTo>
                <a:lnTo>
                  <a:pt x="8229599" y="82295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49724" y="3020672"/>
            <a:ext cx="6788550" cy="2943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B4C18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B4C18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B4C18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B4C18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87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599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8229599" y="0"/>
                </a:lnTo>
                <a:lnTo>
                  <a:pt x="8229599" y="8229599"/>
                </a:lnTo>
                <a:close/>
              </a:path>
            </a:pathLst>
          </a:custGeom>
          <a:solidFill>
            <a:srgbClr val="B4C181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18488" y="3256952"/>
            <a:ext cx="1419225" cy="190500"/>
          </a:xfrm>
          <a:custGeom>
            <a:avLst/>
            <a:gdLst/>
            <a:ahLst/>
            <a:cxnLst/>
            <a:rect l="l" t="t" r="r" b="b"/>
            <a:pathLst>
              <a:path w="1419225" h="190500">
                <a:moveTo>
                  <a:pt x="1419224" y="190499"/>
                </a:moveTo>
                <a:lnTo>
                  <a:pt x="0" y="190499"/>
                </a:lnTo>
                <a:lnTo>
                  <a:pt x="0" y="0"/>
                </a:lnTo>
                <a:lnTo>
                  <a:pt x="1419224" y="0"/>
                </a:lnTo>
                <a:lnTo>
                  <a:pt x="1419224" y="1904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19683" y="507989"/>
            <a:ext cx="9248633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B4C18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4584" y="3711387"/>
            <a:ext cx="11018831" cy="541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B4C18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1028700"/>
            <a:ext cx="8229600" cy="822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 algn="just" marL="589280">
              <a:lnSpc>
                <a:spcPts val="5310"/>
              </a:lnSpc>
              <a:spcBef>
                <a:spcPts val="3840"/>
              </a:spcBef>
            </a:pPr>
            <a:r>
              <a:rPr dirty="0" sz="4850" spc="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4850" spc="63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4850" spc="170">
                <a:solidFill>
                  <a:srgbClr val="FFBD58"/>
                </a:solidFill>
                <a:latin typeface="Microsoft Sans Serif"/>
                <a:cs typeface="Microsoft Sans Serif"/>
              </a:rPr>
              <a:t>MACHINE</a:t>
            </a:r>
            <a:endParaRPr sz="4850">
              <a:latin typeface="Microsoft Sans Serif"/>
              <a:cs typeface="Microsoft Sans Serif"/>
            </a:endParaRPr>
          </a:p>
          <a:p>
            <a:pPr algn="just" marL="589280" marR="692785">
              <a:lnSpc>
                <a:spcPts val="4800"/>
              </a:lnSpc>
              <a:spcBef>
                <a:spcPts val="500"/>
              </a:spcBef>
            </a:pPr>
            <a:r>
              <a:rPr dirty="0" sz="4850" spc="-5">
                <a:solidFill>
                  <a:srgbClr val="FFBD58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4850" spc="30">
                <a:solidFill>
                  <a:srgbClr val="F6F7F2"/>
                </a:solidFill>
                <a:latin typeface="Microsoft Sans Serif"/>
                <a:cs typeface="Microsoft Sans Serif"/>
              </a:rPr>
              <a:t>APPROACH </a:t>
            </a:r>
            <a:r>
              <a:rPr dirty="0" sz="4850" spc="-12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4850" spc="-15">
                <a:solidFill>
                  <a:srgbClr val="F6F7F2"/>
                </a:solidFill>
                <a:latin typeface="Microsoft Sans Serif"/>
                <a:cs typeface="Microsoft Sans Serif"/>
              </a:rPr>
              <a:t>TO </a:t>
            </a:r>
            <a:r>
              <a:rPr dirty="0" sz="4850" spc="-195">
                <a:solidFill>
                  <a:srgbClr val="F6F7F2"/>
                </a:solidFill>
                <a:latin typeface="Microsoft Sans Serif"/>
                <a:cs typeface="Microsoft Sans Serif"/>
              </a:rPr>
              <a:t>GENE </a:t>
            </a:r>
            <a:r>
              <a:rPr dirty="0" sz="4850" spc="-60">
                <a:solidFill>
                  <a:srgbClr val="F6F7F2"/>
                </a:solidFill>
                <a:latin typeface="Microsoft Sans Serif"/>
                <a:cs typeface="Microsoft Sans Serif"/>
              </a:rPr>
              <a:t>EXPRESSION </a:t>
            </a:r>
            <a:r>
              <a:rPr dirty="0" sz="4850" spc="-5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4850" spc="195">
                <a:solidFill>
                  <a:srgbClr val="F6F7F2"/>
                </a:solidFill>
                <a:latin typeface="Microsoft Sans Serif"/>
                <a:cs typeface="Microsoft Sans Serif"/>
              </a:rPr>
              <a:t>ANALYSIS</a:t>
            </a:r>
            <a:r>
              <a:rPr dirty="0" sz="4850" spc="670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4850" spc="-240">
                <a:solidFill>
                  <a:srgbClr val="F6F7F2"/>
                </a:solidFill>
                <a:latin typeface="Microsoft Sans Serif"/>
                <a:cs typeface="Microsoft Sans Serif"/>
              </a:rPr>
              <a:t>FOR</a:t>
            </a:r>
            <a:endParaRPr sz="4850">
              <a:latin typeface="Microsoft Sans Serif"/>
              <a:cs typeface="Microsoft Sans Serif"/>
            </a:endParaRPr>
          </a:p>
          <a:p>
            <a:pPr marL="589280">
              <a:lnSpc>
                <a:spcPts val="4300"/>
              </a:lnSpc>
            </a:pPr>
            <a:r>
              <a:rPr dirty="0" sz="4850" spc="15">
                <a:solidFill>
                  <a:srgbClr val="F6F7F2"/>
                </a:solidFill>
                <a:latin typeface="Microsoft Sans Serif"/>
                <a:cs typeface="Microsoft Sans Serif"/>
              </a:rPr>
              <a:t>CANCER</a:t>
            </a:r>
            <a:endParaRPr sz="4850">
              <a:latin typeface="Microsoft Sans Serif"/>
              <a:cs typeface="Microsoft Sans Serif"/>
            </a:endParaRPr>
          </a:p>
          <a:p>
            <a:pPr marL="589280">
              <a:lnSpc>
                <a:spcPts val="5310"/>
              </a:lnSpc>
            </a:pPr>
            <a:r>
              <a:rPr dirty="0" sz="4850" spc="210">
                <a:solidFill>
                  <a:srgbClr val="F6F7F2"/>
                </a:solidFill>
                <a:latin typeface="Microsoft Sans Serif"/>
                <a:cs typeface="Microsoft Sans Serif"/>
              </a:rPr>
              <a:t>CLASSIFICATION</a:t>
            </a:r>
            <a:endParaRPr sz="4850">
              <a:latin typeface="Microsoft Sans Serif"/>
              <a:cs typeface="Microsoft Sans Serif"/>
            </a:endParaRPr>
          </a:p>
          <a:p>
            <a:pPr marL="589280" marR="1641475">
              <a:lnSpc>
                <a:spcPct val="115399"/>
              </a:lnSpc>
              <a:spcBef>
                <a:spcPts val="915"/>
              </a:spcBef>
            </a:pPr>
            <a:r>
              <a:rPr dirty="0" sz="3200" spc="15">
                <a:solidFill>
                  <a:srgbClr val="F6F7F2"/>
                </a:solidFill>
                <a:latin typeface="Trebuchet MS"/>
                <a:cs typeface="Trebuchet MS"/>
              </a:rPr>
              <a:t>Discussed</a:t>
            </a:r>
            <a:r>
              <a:rPr dirty="0" sz="3200" spc="-5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6F7F2"/>
                </a:solidFill>
                <a:latin typeface="Trebuchet MS"/>
                <a:cs typeface="Trebuchet MS"/>
              </a:rPr>
              <a:t>by</a:t>
            </a:r>
            <a:r>
              <a:rPr dirty="0" sz="3200" spc="-5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6F7F2"/>
                </a:solidFill>
                <a:latin typeface="Trebuchet MS"/>
                <a:cs typeface="Trebuchet MS"/>
              </a:rPr>
              <a:t>Vincenzo</a:t>
            </a:r>
            <a:r>
              <a:rPr dirty="0" sz="3200" spc="-5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6F7F2"/>
                </a:solidFill>
                <a:latin typeface="Trebuchet MS"/>
                <a:cs typeface="Trebuchet MS"/>
              </a:rPr>
              <a:t>Marciano', </a:t>
            </a:r>
            <a:r>
              <a:rPr dirty="0" sz="3200" spc="-95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3200" spc="200">
                <a:solidFill>
                  <a:srgbClr val="F6F7F2"/>
                </a:solidFill>
                <a:latin typeface="Trebuchet MS"/>
                <a:cs typeface="Trebuchet MS"/>
              </a:rPr>
              <a:t>282004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3127" y="8234624"/>
            <a:ext cx="4714875" cy="100076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103505">
              <a:lnSpc>
                <a:spcPts val="3800"/>
              </a:lnSpc>
              <a:spcBef>
                <a:spcPts val="275"/>
              </a:spcBef>
              <a:tabLst>
                <a:tab pos="2404110" algn="l"/>
                <a:tab pos="3837940" algn="l"/>
              </a:tabLst>
            </a:pPr>
            <a:r>
              <a:rPr dirty="0" sz="3200" spc="254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04">
                <a:solidFill>
                  <a:srgbClr val="F6F7F2"/>
                </a:solidFill>
                <a:latin typeface="Microsoft Sans Serif"/>
                <a:cs typeface="Microsoft Sans Serif"/>
              </a:rPr>
              <a:t>T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20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490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254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04">
                <a:solidFill>
                  <a:srgbClr val="F6F7F2"/>
                </a:solidFill>
                <a:latin typeface="Microsoft Sans Serif"/>
                <a:cs typeface="Microsoft Sans Serif"/>
              </a:rPr>
              <a:t>T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3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65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20">
                <a:solidFill>
                  <a:srgbClr val="F6F7F2"/>
                </a:solidFill>
                <a:latin typeface="Microsoft Sans Serif"/>
                <a:cs typeface="Microsoft Sans Serif"/>
              </a:rPr>
              <a:t>S</a:t>
            </a:r>
            <a:r>
              <a:rPr dirty="0" sz="320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345">
                <a:solidFill>
                  <a:srgbClr val="F6F7F2"/>
                </a:solidFill>
                <a:latin typeface="Microsoft Sans Serif"/>
                <a:cs typeface="Microsoft Sans Serif"/>
              </a:rPr>
              <a:t>F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30">
                <a:solidFill>
                  <a:srgbClr val="F6F7F2"/>
                </a:solidFill>
                <a:latin typeface="Microsoft Sans Serif"/>
                <a:cs typeface="Microsoft Sans Serif"/>
              </a:rPr>
              <a:t>O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320">
                <a:solidFill>
                  <a:srgbClr val="F6F7F2"/>
                </a:solidFill>
                <a:latin typeface="Microsoft Sans Serif"/>
                <a:cs typeface="Microsoft Sans Serif"/>
              </a:rPr>
              <a:t>R  </a:t>
            </a:r>
            <a:r>
              <a:rPr dirty="0" sz="3200" spc="254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65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20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3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2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490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320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21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490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550">
                <a:solidFill>
                  <a:srgbClr val="F6F7F2"/>
                </a:solidFill>
                <a:latin typeface="Microsoft Sans Serif"/>
                <a:cs typeface="Microsoft Sans Serif"/>
              </a:rPr>
              <a:t>R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2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3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2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3200" spc="-37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5">
                <a:solidFill>
                  <a:srgbClr val="F6F7F2"/>
                </a:solidFill>
                <a:latin typeface="Microsoft Sans Serif"/>
                <a:cs typeface="Microsoft Sans Serif"/>
              </a:rPr>
              <a:t>G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86023" y="8287282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28711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885937" y="1614322"/>
                  </a:moveTo>
                  <a:lnTo>
                    <a:pt x="1028687" y="1614322"/>
                  </a:lnTo>
                  <a:lnTo>
                    <a:pt x="1028687" y="1766722"/>
                  </a:lnTo>
                  <a:lnTo>
                    <a:pt x="1885937" y="1766722"/>
                  </a:lnTo>
                  <a:lnTo>
                    <a:pt x="1885937" y="1614322"/>
                  </a:lnTo>
                  <a:close/>
                </a:path>
                <a:path w="18288000" h="9258300">
                  <a:moveTo>
                    <a:pt x="17262272" y="0"/>
                  </a:moveTo>
                  <a:lnTo>
                    <a:pt x="16786022" y="0"/>
                  </a:lnTo>
                  <a:lnTo>
                    <a:pt x="16786022" y="476250"/>
                  </a:lnTo>
                  <a:lnTo>
                    <a:pt x="17262272" y="476250"/>
                  </a:lnTo>
                  <a:lnTo>
                    <a:pt x="17262272" y="0"/>
                  </a:lnTo>
                  <a:close/>
                </a:path>
                <a:path w="18288000" h="9258300">
                  <a:moveTo>
                    <a:pt x="18287988" y="2971800"/>
                  </a:moveTo>
                  <a:lnTo>
                    <a:pt x="0" y="2971800"/>
                  </a:lnTo>
                  <a:lnTo>
                    <a:pt x="0" y="9258287"/>
                  </a:lnTo>
                  <a:lnTo>
                    <a:pt x="18287988" y="9258287"/>
                  </a:lnTo>
                  <a:lnTo>
                    <a:pt x="18287988" y="297180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825095" y="8705779"/>
            <a:ext cx="781050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Scaled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06066" y="8705779"/>
            <a:ext cx="533400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PC</a:t>
            </a: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A</a:t>
            </a:r>
            <a:endParaRPr sz="19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28112" y="4737972"/>
            <a:ext cx="3870325" cy="3880485"/>
            <a:chOff x="11428112" y="4737972"/>
            <a:chExt cx="3870325" cy="3880485"/>
          </a:xfrm>
        </p:grpSpPr>
        <p:sp>
          <p:nvSpPr>
            <p:cNvPr id="8" name="object 8"/>
            <p:cNvSpPr/>
            <p:nvPr/>
          </p:nvSpPr>
          <p:spPr>
            <a:xfrm>
              <a:off x="11428108" y="4737975"/>
              <a:ext cx="3870325" cy="1669414"/>
            </a:xfrm>
            <a:custGeom>
              <a:avLst/>
              <a:gdLst/>
              <a:ahLst/>
              <a:cxnLst/>
              <a:rect l="l" t="t" r="r" b="b"/>
              <a:pathLst>
                <a:path w="3870325" h="1669414">
                  <a:moveTo>
                    <a:pt x="3869715" y="1658454"/>
                  </a:moveTo>
                  <a:lnTo>
                    <a:pt x="0" y="1658454"/>
                  </a:lnTo>
                  <a:lnTo>
                    <a:pt x="0" y="1669173"/>
                  </a:lnTo>
                  <a:lnTo>
                    <a:pt x="3869715" y="1669173"/>
                  </a:lnTo>
                  <a:lnTo>
                    <a:pt x="3869715" y="1658454"/>
                  </a:lnTo>
                  <a:close/>
                </a:path>
                <a:path w="3870325" h="1669414">
                  <a:moveTo>
                    <a:pt x="3869715" y="1105636"/>
                  </a:moveTo>
                  <a:lnTo>
                    <a:pt x="0" y="1105636"/>
                  </a:lnTo>
                  <a:lnTo>
                    <a:pt x="0" y="1116368"/>
                  </a:lnTo>
                  <a:lnTo>
                    <a:pt x="3869715" y="1116368"/>
                  </a:lnTo>
                  <a:lnTo>
                    <a:pt x="3869715" y="1105636"/>
                  </a:lnTo>
                  <a:close/>
                </a:path>
                <a:path w="3870325" h="1669414">
                  <a:moveTo>
                    <a:pt x="3869715" y="552818"/>
                  </a:moveTo>
                  <a:lnTo>
                    <a:pt x="0" y="552818"/>
                  </a:lnTo>
                  <a:lnTo>
                    <a:pt x="0" y="563549"/>
                  </a:lnTo>
                  <a:lnTo>
                    <a:pt x="3869715" y="563549"/>
                  </a:lnTo>
                  <a:lnTo>
                    <a:pt x="3869715" y="552818"/>
                  </a:lnTo>
                  <a:close/>
                </a:path>
                <a:path w="3870325" h="1669414">
                  <a:moveTo>
                    <a:pt x="3869715" y="0"/>
                  </a:moveTo>
                  <a:lnTo>
                    <a:pt x="0" y="0"/>
                  </a:lnTo>
                  <a:lnTo>
                    <a:pt x="0" y="10731"/>
                  </a:lnTo>
                  <a:lnTo>
                    <a:pt x="3869715" y="10731"/>
                  </a:lnTo>
                  <a:lnTo>
                    <a:pt x="3869715" y="0"/>
                  </a:lnTo>
                  <a:close/>
                </a:path>
              </a:pathLst>
            </a:custGeom>
            <a:solidFill>
              <a:srgbClr val="5C6F1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28112" y="6949235"/>
              <a:ext cx="3870325" cy="10795"/>
            </a:xfrm>
            <a:custGeom>
              <a:avLst/>
              <a:gdLst/>
              <a:ahLst/>
              <a:cxnLst/>
              <a:rect l="l" t="t" r="r" b="b"/>
              <a:pathLst>
                <a:path w="3870325" h="10795">
                  <a:moveTo>
                    <a:pt x="3869711" y="10729"/>
                  </a:moveTo>
                  <a:lnTo>
                    <a:pt x="0" y="10729"/>
                  </a:lnTo>
                  <a:lnTo>
                    <a:pt x="0" y="0"/>
                  </a:lnTo>
                  <a:lnTo>
                    <a:pt x="3869711" y="0"/>
                  </a:lnTo>
                  <a:lnTo>
                    <a:pt x="3869711" y="10729"/>
                  </a:lnTo>
                  <a:close/>
                </a:path>
              </a:pathLst>
            </a:custGeom>
            <a:solidFill>
              <a:srgbClr val="5C6F1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428108" y="7502054"/>
              <a:ext cx="3870325" cy="1116965"/>
            </a:xfrm>
            <a:custGeom>
              <a:avLst/>
              <a:gdLst/>
              <a:ahLst/>
              <a:cxnLst/>
              <a:rect l="l" t="t" r="r" b="b"/>
              <a:pathLst>
                <a:path w="3870325" h="1116965">
                  <a:moveTo>
                    <a:pt x="3869715" y="1105636"/>
                  </a:moveTo>
                  <a:lnTo>
                    <a:pt x="0" y="1105636"/>
                  </a:lnTo>
                  <a:lnTo>
                    <a:pt x="0" y="1116368"/>
                  </a:lnTo>
                  <a:lnTo>
                    <a:pt x="3869715" y="1116368"/>
                  </a:lnTo>
                  <a:lnTo>
                    <a:pt x="3869715" y="1105636"/>
                  </a:lnTo>
                  <a:close/>
                </a:path>
                <a:path w="3870325" h="1116965">
                  <a:moveTo>
                    <a:pt x="3869715" y="552818"/>
                  </a:moveTo>
                  <a:lnTo>
                    <a:pt x="0" y="552818"/>
                  </a:lnTo>
                  <a:lnTo>
                    <a:pt x="0" y="563549"/>
                  </a:lnTo>
                  <a:lnTo>
                    <a:pt x="3869715" y="563549"/>
                  </a:lnTo>
                  <a:lnTo>
                    <a:pt x="3869715" y="552818"/>
                  </a:lnTo>
                  <a:close/>
                </a:path>
                <a:path w="3870325" h="1116965">
                  <a:moveTo>
                    <a:pt x="3869715" y="0"/>
                  </a:moveTo>
                  <a:lnTo>
                    <a:pt x="0" y="0"/>
                  </a:lnTo>
                  <a:lnTo>
                    <a:pt x="0" y="10731"/>
                  </a:lnTo>
                  <a:lnTo>
                    <a:pt x="3869715" y="10731"/>
                  </a:lnTo>
                  <a:lnTo>
                    <a:pt x="3869715" y="0"/>
                  </a:lnTo>
                  <a:close/>
                </a:path>
              </a:pathLst>
            </a:custGeom>
            <a:solidFill>
              <a:srgbClr val="5C6F1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085878" y="4567882"/>
            <a:ext cx="163195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1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42665" y="5120183"/>
            <a:ext cx="506730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0,7</a:t>
            </a: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9885" y="5672484"/>
            <a:ext cx="368935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0,</a:t>
            </a: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42665" y="6224791"/>
            <a:ext cx="506730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0,2</a:t>
            </a: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5878" y="6777097"/>
            <a:ext cx="163195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0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0305" y="7329393"/>
            <a:ext cx="588645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-0,25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97692" y="7881700"/>
            <a:ext cx="451484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-0,</a:t>
            </a:r>
            <a:r>
              <a:rPr dirty="0" sz="1950" spc="-5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60305" y="8434007"/>
            <a:ext cx="588645" cy="321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50" spc="-10">
                <a:solidFill>
                  <a:srgbClr val="5C6F1F"/>
                </a:solidFill>
                <a:latin typeface="Arial MT"/>
                <a:cs typeface="Arial MT"/>
              </a:rPr>
              <a:t>-0,75</a:t>
            </a:r>
            <a:endParaRPr sz="19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06937" y="5063027"/>
            <a:ext cx="13922375" cy="4201160"/>
            <a:chOff x="1906937" y="5063027"/>
            <a:chExt cx="13922375" cy="420116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0753" y="5063027"/>
              <a:ext cx="5168381" cy="4200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937" y="7648556"/>
              <a:ext cx="95250" cy="952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937" y="8372456"/>
              <a:ext cx="95250" cy="952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937" y="9096356"/>
              <a:ext cx="95250" cy="95249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6000" y="477044"/>
            <a:ext cx="8553450" cy="1982470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05"/>
              </a:spcBef>
              <a:tabLst>
                <a:tab pos="3881754" algn="l"/>
                <a:tab pos="4342130" algn="l"/>
              </a:tabLst>
            </a:pPr>
            <a:r>
              <a:rPr dirty="0" sz="6450" spc="98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6450" spc="61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60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6450" spc="4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 spc="-101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6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6450" spc="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6450" spc="-50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6450" spc="61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-62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 spc="4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>
                <a:solidFill>
                  <a:srgbClr val="FFFFFF"/>
                </a:solidFill>
                <a:latin typeface="Microsoft Sans Serif"/>
                <a:cs typeface="Microsoft Sans Serif"/>
              </a:rPr>
              <a:t>G  </a:t>
            </a:r>
            <a:r>
              <a:rPr dirty="0" sz="6450" spc="95">
                <a:solidFill>
                  <a:srgbClr val="FFFFFF"/>
                </a:solidFill>
                <a:latin typeface="Microsoft Sans Serif"/>
                <a:cs typeface="Microsoft Sans Serif"/>
              </a:rPr>
              <a:t>MODELS	</a:t>
            </a:r>
            <a:r>
              <a:rPr dirty="0" sz="6450" spc="220">
                <a:solidFill>
                  <a:srgbClr val="003157"/>
                </a:solidFill>
                <a:latin typeface="Microsoft Sans Serif"/>
                <a:cs typeface="Microsoft Sans Serif"/>
              </a:rPr>
              <a:t>K-MEANS</a:t>
            </a:r>
            <a:endParaRPr sz="64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444" y="7473931"/>
            <a:ext cx="2254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175" algn="l"/>
              </a:tabLst>
            </a:pP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55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175">
                <a:solidFill>
                  <a:srgbClr val="003157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55133" y="7835881"/>
            <a:ext cx="3493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0105" algn="l"/>
              </a:tabLst>
            </a:pP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90">
                <a:solidFill>
                  <a:srgbClr val="003157"/>
                </a:solidFill>
                <a:latin typeface="Trebuchet MS"/>
                <a:cs typeface="Trebuchet MS"/>
              </a:rPr>
              <a:t>z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-9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-245">
                <a:solidFill>
                  <a:srgbClr val="003157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55133" y="8197831"/>
            <a:ext cx="6965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1805939" algn="l"/>
                <a:tab pos="3658235" algn="l"/>
                <a:tab pos="4020185" algn="l"/>
                <a:tab pos="4935855" algn="l"/>
                <a:tab pos="5789930" algn="l"/>
                <a:tab pos="6469380" algn="l"/>
              </a:tabLst>
            </a:pPr>
            <a:r>
              <a:rPr dirty="0" sz="2400" spc="545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oo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9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-204">
                <a:solidFill>
                  <a:srgbClr val="003157"/>
                </a:solidFill>
                <a:latin typeface="Trebuchet MS"/>
                <a:cs typeface="Trebuchet MS"/>
              </a:rPr>
              <a:t>k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-9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-13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-395">
                <a:solidFill>
                  <a:srgbClr val="003157"/>
                </a:solidFill>
                <a:latin typeface="Trebuchet MS"/>
                <a:cs typeface="Trebuchet MS"/>
              </a:rPr>
              <a:t>’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55133" y="8559781"/>
            <a:ext cx="5796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9950" algn="l"/>
                <a:tab pos="2254885" algn="l"/>
                <a:tab pos="2825750" algn="l"/>
                <a:tab pos="3451225" algn="l"/>
                <a:tab pos="4412615" algn="l"/>
              </a:tabLst>
            </a:pP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-19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415">
                <a:solidFill>
                  <a:srgbClr val="003157"/>
                </a:solidFill>
                <a:latin typeface="Trebuchet MS"/>
                <a:cs typeface="Trebuchet MS"/>
              </a:rPr>
              <a:t>g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80">
                <a:solidFill>
                  <a:srgbClr val="003157"/>
                </a:solidFill>
                <a:latin typeface="Trebuchet MS"/>
                <a:cs typeface="Trebuchet MS"/>
              </a:rPr>
              <a:t>v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9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-245">
                <a:solidFill>
                  <a:srgbClr val="003157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55133" y="8921731"/>
            <a:ext cx="697103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  <a:tabLst>
                <a:tab pos="1486535" algn="l"/>
                <a:tab pos="1929764" algn="l"/>
                <a:tab pos="2112645" algn="l"/>
                <a:tab pos="2578735" algn="l"/>
                <a:tab pos="3978910" algn="l"/>
                <a:tab pos="4127500" algn="l"/>
                <a:tab pos="4834255" algn="l"/>
                <a:tab pos="5151120" algn="l"/>
                <a:tab pos="5624195" algn="l"/>
              </a:tabLst>
            </a:pPr>
            <a:r>
              <a:rPr dirty="0" sz="2400" spc="55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175">
                <a:solidFill>
                  <a:srgbClr val="003157"/>
                </a:solidFill>
                <a:latin typeface="Trebuchet MS"/>
                <a:cs typeface="Trebuchet MS"/>
              </a:rPr>
              <a:t>g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y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-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175">
                <a:solidFill>
                  <a:srgbClr val="003157"/>
                </a:solidFill>
                <a:latin typeface="Trebuchet MS"/>
                <a:cs typeface="Trebuchet MS"/>
              </a:rPr>
              <a:t>g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0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  </a:t>
            </a:r>
            <a:r>
              <a:rPr dirty="0" sz="2400" spc="165">
                <a:solidFill>
                  <a:srgbClr val="003157"/>
                </a:solidFill>
                <a:latin typeface="Trebuchet MS"/>
                <a:cs typeface="Trebuchet MS"/>
              </a:rPr>
              <a:t>between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the	</a:t>
            </a:r>
            <a:r>
              <a:rPr dirty="0" sz="2400" spc="-13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003157"/>
                </a:solidFill>
                <a:latin typeface="Trebuchet MS"/>
                <a:cs typeface="Trebuchet MS"/>
              </a:rPr>
              <a:t>th-</a:t>
            </a:r>
            <a:r>
              <a:rPr dirty="0" sz="2400" spc="-480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centroid	</a:t>
            </a:r>
            <a:r>
              <a:rPr dirty="0" sz="2400" spc="175">
                <a:solidFill>
                  <a:srgbClr val="003157"/>
                </a:solidFill>
                <a:latin typeface="Trebuchet MS"/>
                <a:cs typeface="Trebuchet MS"/>
              </a:rPr>
              <a:t>and	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a	</a:t>
            </a:r>
            <a:r>
              <a:rPr dirty="0" sz="2400" spc="160">
                <a:solidFill>
                  <a:srgbClr val="003157"/>
                </a:solidFill>
                <a:latin typeface="Trebuchet MS"/>
                <a:cs typeface="Trebuchet MS"/>
              </a:rPr>
              <a:t>sample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7062" y="7108933"/>
            <a:ext cx="3471545" cy="75628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530225" marR="5080" indent="-518159">
              <a:lnSpc>
                <a:spcPts val="2850"/>
              </a:lnSpc>
              <a:spcBef>
                <a:spcPts val="244"/>
              </a:spcBef>
              <a:tabLst>
                <a:tab pos="1587500" algn="l"/>
                <a:tab pos="2942590" algn="l"/>
              </a:tabLst>
            </a:pPr>
            <a:r>
              <a:rPr dirty="0" sz="2400" spc="120">
                <a:solidFill>
                  <a:srgbClr val="FFBD58"/>
                </a:solidFill>
                <a:latin typeface="Microsoft Sans Serif"/>
                <a:cs typeface="Microsoft Sans Serif"/>
              </a:rPr>
              <a:t>K</a:t>
            </a:r>
            <a:r>
              <a:rPr dirty="0" sz="2400" spc="15">
                <a:solidFill>
                  <a:srgbClr val="FFBD58"/>
                </a:solidFill>
                <a:latin typeface="Microsoft Sans Serif"/>
                <a:cs typeface="Microsoft Sans Serif"/>
              </a:rPr>
              <a:t>-</a:t>
            </a:r>
            <a:r>
              <a:rPr dirty="0" sz="2400" spc="-40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30">
                <a:solidFill>
                  <a:srgbClr val="FFBD58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275">
                <a:solidFill>
                  <a:srgbClr val="FFBD58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380">
                <a:solidFill>
                  <a:srgbClr val="FFBD58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235">
                <a:solidFill>
                  <a:srgbClr val="FFBD58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0">
                <a:solidFill>
                  <a:srgbClr val="FFBD58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BD58"/>
                </a:solidFill>
                <a:latin typeface="Microsoft Sans Serif"/>
                <a:cs typeface="Microsoft Sans Serif"/>
              </a:rPr>
              <a:t>	</a:t>
            </a:r>
            <a:r>
              <a:rPr dirty="0" sz="2400" spc="290">
                <a:solidFill>
                  <a:srgbClr val="FFBD58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340">
                <a:solidFill>
                  <a:srgbClr val="FFBD58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250">
                <a:solidFill>
                  <a:srgbClr val="FFBD58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250">
                <a:solidFill>
                  <a:srgbClr val="FFBD58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409">
                <a:solidFill>
                  <a:srgbClr val="FFBD58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275">
                <a:solidFill>
                  <a:srgbClr val="FFBD58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355">
                <a:solidFill>
                  <a:srgbClr val="FFBD58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60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35">
                <a:solidFill>
                  <a:srgbClr val="FFBD58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380">
                <a:solidFill>
                  <a:srgbClr val="FFBD58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65">
                <a:solidFill>
                  <a:srgbClr val="FFBD58"/>
                </a:solidFill>
                <a:latin typeface="Microsoft Sans Serif"/>
                <a:cs typeface="Microsoft Sans Serif"/>
              </a:rPr>
              <a:t>:  </a:t>
            </a:r>
            <a:r>
              <a:rPr dirty="0" sz="2400" spc="165">
                <a:solidFill>
                  <a:srgbClr val="003157"/>
                </a:solidFill>
                <a:latin typeface="Trebuchet MS"/>
                <a:cs typeface="Trebuchet MS"/>
              </a:rPr>
              <a:t>Approximation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of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5127" y="4563354"/>
            <a:ext cx="7487284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  <a:tabLst>
                <a:tab pos="925194" algn="l"/>
                <a:tab pos="1124585" algn="l"/>
                <a:tab pos="1330960" algn="l"/>
                <a:tab pos="1577975" algn="l"/>
                <a:tab pos="1949450" algn="l"/>
                <a:tab pos="1981835" algn="l"/>
                <a:tab pos="3354704" algn="l"/>
                <a:tab pos="3479165" algn="l"/>
                <a:tab pos="4038600" algn="l"/>
                <a:tab pos="4859655" algn="l"/>
                <a:tab pos="4968240" algn="l"/>
                <a:tab pos="5363210" algn="l"/>
                <a:tab pos="5454650" algn="l"/>
                <a:tab pos="6639559" algn="l"/>
              </a:tabLst>
            </a:pPr>
            <a:r>
              <a:rPr dirty="0" sz="2400" spc="-3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43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4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-190" i="1">
                <a:solidFill>
                  <a:srgbClr val="003157"/>
                </a:solidFill>
                <a:latin typeface="Arial"/>
                <a:cs typeface="Arial"/>
              </a:rPr>
              <a:t>k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8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un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110" i="1">
                <a:solidFill>
                  <a:srgbClr val="003157"/>
                </a:solidFill>
                <a:latin typeface="Arial"/>
                <a:cs typeface="Arial"/>
              </a:rPr>
              <a:t>,  </a:t>
            </a:r>
            <a:r>
              <a:rPr dirty="0" sz="2400" spc="24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mm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1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5127" y="5287254"/>
            <a:ext cx="7486650" cy="11150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algn="just"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180" i="1">
                <a:solidFill>
                  <a:srgbClr val="003157"/>
                </a:solidFill>
                <a:latin typeface="Arial"/>
                <a:cs typeface="Arial"/>
              </a:rPr>
              <a:t>learning </a:t>
            </a:r>
            <a:r>
              <a:rPr dirty="0" sz="2400" spc="145" i="1">
                <a:solidFill>
                  <a:srgbClr val="003157"/>
                </a:solidFill>
                <a:latin typeface="Arial"/>
                <a:cs typeface="Arial"/>
              </a:rPr>
              <a:t>methods, </a:t>
            </a:r>
            <a:r>
              <a:rPr dirty="0" sz="2400" spc="295" i="1">
                <a:solidFill>
                  <a:srgbClr val="003157"/>
                </a:solidFill>
                <a:latin typeface="Arial"/>
                <a:cs typeface="Arial"/>
              </a:rPr>
              <a:t>Clustering </a:t>
            </a:r>
            <a:r>
              <a:rPr dirty="0" sz="2400" spc="170" i="1">
                <a:solidFill>
                  <a:srgbClr val="003157"/>
                </a:solidFill>
                <a:latin typeface="Arial"/>
                <a:cs typeface="Arial"/>
              </a:rPr>
              <a:t>still 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remains </a:t>
            </a:r>
            <a:r>
              <a:rPr dirty="0" sz="2400" spc="105" i="1">
                <a:solidFill>
                  <a:srgbClr val="003157"/>
                </a:solidFill>
                <a:latin typeface="Arial"/>
                <a:cs typeface="Arial"/>
              </a:rPr>
              <a:t>one </a:t>
            </a:r>
            <a:r>
              <a:rPr dirty="0" sz="2400" spc="11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of 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the </a:t>
            </a:r>
            <a:r>
              <a:rPr dirty="0" sz="2400" spc="105" i="1">
                <a:solidFill>
                  <a:srgbClr val="003157"/>
                </a:solidFill>
                <a:latin typeface="Arial"/>
                <a:cs typeface="Arial"/>
              </a:rPr>
              <a:t>most</a:t>
            </a:r>
            <a:r>
              <a:rPr dirty="0" sz="2400" spc="11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204" i="1">
                <a:solidFill>
                  <a:srgbClr val="003157"/>
                </a:solidFill>
                <a:latin typeface="Arial"/>
                <a:cs typeface="Arial"/>
              </a:rPr>
              <a:t>powerful </a:t>
            </a:r>
            <a:r>
              <a:rPr dirty="0" sz="2400" spc="110" i="1">
                <a:solidFill>
                  <a:srgbClr val="003157"/>
                </a:solidFill>
                <a:latin typeface="Arial"/>
                <a:cs typeface="Arial"/>
              </a:rPr>
              <a:t>way  </a:t>
            </a:r>
            <a:r>
              <a:rPr dirty="0" sz="2400" spc="170" i="1">
                <a:solidFill>
                  <a:srgbClr val="003157"/>
                </a:solidFill>
                <a:latin typeface="Arial"/>
                <a:cs typeface="Arial"/>
              </a:rPr>
              <a:t>to </a:t>
            </a:r>
            <a:r>
              <a:rPr dirty="0" sz="2400" spc="180" i="1">
                <a:solidFill>
                  <a:srgbClr val="003157"/>
                </a:solidFill>
                <a:latin typeface="Arial"/>
                <a:cs typeface="Arial"/>
              </a:rPr>
              <a:t>organize 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the </a:t>
            </a:r>
            <a:r>
              <a:rPr dirty="0" sz="2400" spc="235" i="1">
                <a:solidFill>
                  <a:srgbClr val="003157"/>
                </a:solidFill>
                <a:latin typeface="Arial"/>
                <a:cs typeface="Arial"/>
              </a:rPr>
              <a:t>data </a:t>
            </a:r>
            <a:r>
              <a:rPr dirty="0" sz="2400" spc="24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in</a:t>
            </a:r>
            <a:r>
              <a:rPr dirty="0" sz="2400" spc="455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65" i="1">
                <a:solidFill>
                  <a:srgbClr val="003157"/>
                </a:solidFill>
                <a:latin typeface="Arial"/>
                <a:cs typeface="Arial"/>
              </a:rPr>
              <a:t>some</a:t>
            </a:r>
            <a:r>
              <a:rPr dirty="0" sz="2400" spc="455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meaningful</a:t>
            </a:r>
            <a:r>
              <a:rPr dirty="0" sz="2400" spc="455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135" i="1">
                <a:solidFill>
                  <a:srgbClr val="003157"/>
                </a:solidFill>
                <a:latin typeface="Arial"/>
                <a:cs typeface="Arial"/>
              </a:rPr>
              <a:t>way.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6000" y="3096749"/>
            <a:ext cx="352869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96085" algn="l"/>
                <a:tab pos="2602230" algn="l"/>
              </a:tabLst>
            </a:pPr>
            <a:r>
              <a:rPr dirty="0" sz="3200" spc="330">
                <a:solidFill>
                  <a:srgbClr val="003157"/>
                </a:solidFill>
                <a:latin typeface="Microsoft Sans Serif"/>
                <a:cs typeface="Microsoft Sans Serif"/>
              </a:rPr>
              <a:t>G</a:t>
            </a:r>
            <a:r>
              <a:rPr dirty="0" sz="3200" spc="-235">
                <a:solidFill>
                  <a:srgbClr val="003157"/>
                </a:solidFill>
                <a:latin typeface="Microsoft Sans Serif"/>
                <a:cs typeface="Microsoft Sans Serif"/>
              </a:rPr>
              <a:t>R</a:t>
            </a:r>
            <a:r>
              <a:rPr dirty="0" sz="3200" spc="285">
                <a:solidFill>
                  <a:srgbClr val="003157"/>
                </a:solidFill>
                <a:latin typeface="Microsoft Sans Serif"/>
                <a:cs typeface="Microsoft Sans Serif"/>
              </a:rPr>
              <a:t>O</a:t>
            </a:r>
            <a:r>
              <a:rPr dirty="0" sz="3200" spc="90">
                <a:solidFill>
                  <a:srgbClr val="003157"/>
                </a:solidFill>
                <a:latin typeface="Microsoft Sans Serif"/>
                <a:cs typeface="Microsoft Sans Serif"/>
              </a:rPr>
              <a:t>U</a:t>
            </a:r>
            <a:r>
              <a:rPr dirty="0" sz="3200" spc="-415">
                <a:solidFill>
                  <a:srgbClr val="003157"/>
                </a:solidFill>
                <a:latin typeface="Microsoft Sans Serif"/>
                <a:cs typeface="Microsoft Sans Serif"/>
              </a:rPr>
              <a:t>P</a:t>
            </a:r>
            <a:r>
              <a:rPr dirty="0" sz="3200">
                <a:solidFill>
                  <a:srgbClr val="003157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125">
                <a:solidFill>
                  <a:srgbClr val="003157"/>
                </a:solidFill>
                <a:latin typeface="Microsoft Sans Serif"/>
                <a:cs typeface="Microsoft Sans Serif"/>
              </a:rPr>
              <a:t>'</a:t>
            </a:r>
            <a:r>
              <a:rPr dirty="0" sz="3200" spc="-535">
                <a:solidFill>
                  <a:srgbClr val="003157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75">
                <a:solidFill>
                  <a:srgbClr val="003157"/>
                </a:solidFill>
                <a:latin typeface="Microsoft Sans Serif"/>
                <a:cs typeface="Microsoft Sans Serif"/>
              </a:rPr>
              <a:t>E</a:t>
            </a:r>
            <a:r>
              <a:rPr dirty="0" sz="3200" spc="254">
                <a:solidFill>
                  <a:srgbClr val="003157"/>
                </a:solidFill>
                <a:latin typeface="Microsoft Sans Serif"/>
                <a:cs typeface="Microsoft Sans Serif"/>
              </a:rPr>
              <a:t>M</a:t>
            </a:r>
            <a:r>
              <a:rPr dirty="0" sz="3200">
                <a:solidFill>
                  <a:srgbClr val="003157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85">
                <a:solidFill>
                  <a:srgbClr val="003157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100">
                <a:solidFill>
                  <a:srgbClr val="003157"/>
                </a:solidFill>
                <a:latin typeface="Microsoft Sans Serif"/>
                <a:cs typeface="Microsoft Sans Serif"/>
              </a:rPr>
              <a:t>LL</a:t>
            </a:r>
            <a:r>
              <a:rPr dirty="0" sz="3200" spc="5">
                <a:solidFill>
                  <a:srgbClr val="003157"/>
                </a:solidFill>
                <a:latin typeface="Microsoft Sans Serif"/>
                <a:cs typeface="Microsoft Sans Serif"/>
              </a:rPr>
              <a:t>!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341853" y="5062759"/>
            <a:ext cx="1197610" cy="768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2100" spc="45">
                <a:solidFill>
                  <a:srgbClr val="B4C181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105">
                <a:solidFill>
                  <a:srgbClr val="B4C181"/>
                </a:solidFill>
                <a:latin typeface="Microsoft Sans Serif"/>
                <a:cs typeface="Microsoft Sans Serif"/>
              </a:rPr>
              <a:t>cc</a:t>
            </a:r>
            <a:r>
              <a:rPr dirty="0" sz="2100" spc="10">
                <a:solidFill>
                  <a:srgbClr val="B4C181"/>
                </a:solidFill>
                <a:latin typeface="Microsoft Sans Serif"/>
                <a:cs typeface="Microsoft Sans Serif"/>
              </a:rPr>
              <a:t>u</a:t>
            </a:r>
            <a:r>
              <a:rPr dirty="0" sz="2100" spc="100">
                <a:solidFill>
                  <a:srgbClr val="B4C181"/>
                </a:solidFill>
                <a:latin typeface="Microsoft Sans Serif"/>
                <a:cs typeface="Microsoft Sans Serif"/>
              </a:rPr>
              <a:t>r</a:t>
            </a:r>
            <a:r>
              <a:rPr dirty="0" sz="2100" spc="120">
                <a:solidFill>
                  <a:srgbClr val="B4C181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105">
                <a:solidFill>
                  <a:srgbClr val="B4C181"/>
                </a:solidFill>
                <a:latin typeface="Microsoft Sans Serif"/>
                <a:cs typeface="Microsoft Sans Serif"/>
              </a:rPr>
              <a:t>c</a:t>
            </a:r>
            <a:r>
              <a:rPr dirty="0" sz="2100" spc="-15">
                <a:solidFill>
                  <a:srgbClr val="B4C181"/>
                </a:solidFill>
                <a:latin typeface="Microsoft Sans Serif"/>
                <a:cs typeface="Microsoft Sans Serif"/>
              </a:rPr>
              <a:t>y  </a:t>
            </a:r>
            <a:r>
              <a:rPr dirty="0" sz="2100" spc="85">
                <a:solidFill>
                  <a:srgbClr val="5C6F1F"/>
                </a:solidFill>
                <a:latin typeface="Microsoft Sans Serif"/>
                <a:cs typeface="Microsoft Sans Serif"/>
              </a:rPr>
              <a:t>MCC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12893" y="6619754"/>
            <a:ext cx="652145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dirty="0" sz="2100" spc="10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46218" y="5110993"/>
            <a:ext cx="70231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5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dirty="0" sz="2100" spc="-25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2100" spc="-4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613436" y="5431033"/>
            <a:ext cx="63754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02733" y="8071339"/>
            <a:ext cx="72771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 rot="20820000">
            <a:off x="15862014" y="8735717"/>
            <a:ext cx="126292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75"/>
              </a:lnSpc>
            </a:pPr>
            <a:r>
              <a:rPr dirty="0" sz="2100" spc="10">
                <a:latin typeface="Microsoft Sans Serif"/>
                <a:cs typeface="Microsoft Sans Serif"/>
              </a:rPr>
              <a:t>C</a:t>
            </a:r>
            <a:r>
              <a:rPr dirty="0" sz="2100" spc="-180">
                <a:latin typeface="Microsoft Sans Serif"/>
                <a:cs typeface="Microsoft Sans Serif"/>
              </a:rPr>
              <a:t>U</a:t>
            </a:r>
            <a:r>
              <a:rPr dirty="0" baseline="1322" sz="3150" spc="-585">
                <a:latin typeface="Microsoft Sans Serif"/>
                <a:cs typeface="Microsoft Sans Serif"/>
              </a:rPr>
              <a:t>R</a:t>
            </a:r>
            <a:r>
              <a:rPr dirty="0" baseline="1322" sz="3150" spc="-165">
                <a:latin typeface="Microsoft Sans Serif"/>
                <a:cs typeface="Microsoft Sans Serif"/>
              </a:rPr>
              <a:t>S</a:t>
            </a:r>
            <a:r>
              <a:rPr dirty="0" baseline="2645" sz="3150" spc="-487">
                <a:latin typeface="Microsoft Sans Serif"/>
                <a:cs typeface="Microsoft Sans Serif"/>
              </a:rPr>
              <a:t>E</a:t>
            </a:r>
            <a:r>
              <a:rPr dirty="0" baseline="2645" sz="3150" spc="-97">
                <a:latin typeface="Microsoft Sans Serif"/>
                <a:cs typeface="Microsoft Sans Serif"/>
              </a:rPr>
              <a:t> </a:t>
            </a:r>
            <a:r>
              <a:rPr dirty="0" baseline="2645" sz="3150" spc="-75">
                <a:latin typeface="Microsoft Sans Serif"/>
                <a:cs typeface="Microsoft Sans Serif"/>
              </a:rPr>
              <a:t>O</a:t>
            </a:r>
            <a:r>
              <a:rPr dirty="0" baseline="2645" sz="3150" spc="-337">
                <a:latin typeface="Microsoft Sans Serif"/>
                <a:cs typeface="Microsoft Sans Serif"/>
              </a:rPr>
              <a:t>F</a:t>
            </a:r>
            <a:endParaRPr baseline="2645" sz="315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 rot="20820000">
            <a:off x="15471469" y="9096473"/>
            <a:ext cx="222142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0"/>
              </a:lnSpc>
            </a:pPr>
            <a:r>
              <a:rPr dirty="0" baseline="-2645" sz="3150" spc="-142">
                <a:latin typeface="Microsoft Sans Serif"/>
                <a:cs typeface="Microsoft Sans Serif"/>
              </a:rPr>
              <a:t>DIM</a:t>
            </a:r>
            <a:r>
              <a:rPr dirty="0" baseline="-1322" sz="3150" spc="-142">
                <a:latin typeface="Microsoft Sans Serif"/>
                <a:cs typeface="Microsoft Sans Serif"/>
              </a:rPr>
              <a:t>EN</a:t>
            </a:r>
            <a:r>
              <a:rPr dirty="0" sz="2100" spc="-95">
                <a:latin typeface="Microsoft Sans Serif"/>
                <a:cs typeface="Microsoft Sans Serif"/>
              </a:rPr>
              <a:t>SIO</a:t>
            </a:r>
            <a:r>
              <a:rPr dirty="0" baseline="1322" sz="3150" spc="-142">
                <a:latin typeface="Microsoft Sans Serif"/>
                <a:cs typeface="Microsoft Sans Serif"/>
              </a:rPr>
              <a:t>NAL</a:t>
            </a:r>
            <a:r>
              <a:rPr dirty="0" baseline="2645" sz="3150" spc="-142">
                <a:latin typeface="Microsoft Sans Serif"/>
                <a:cs typeface="Microsoft Sans Serif"/>
              </a:rPr>
              <a:t>ITY</a:t>
            </a:r>
            <a:r>
              <a:rPr dirty="0" baseline="3968" sz="3150" spc="-142">
                <a:latin typeface="Microsoft Sans Serif"/>
                <a:cs typeface="Microsoft Sans Serif"/>
              </a:rPr>
              <a:t>!</a:t>
            </a:r>
            <a:endParaRPr baseline="3968" sz="3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28712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885937" y="1614322"/>
                  </a:moveTo>
                  <a:lnTo>
                    <a:pt x="1028687" y="1614322"/>
                  </a:lnTo>
                  <a:lnTo>
                    <a:pt x="1028687" y="1766722"/>
                  </a:lnTo>
                  <a:lnTo>
                    <a:pt x="1885937" y="1766722"/>
                  </a:lnTo>
                  <a:lnTo>
                    <a:pt x="1885937" y="1614322"/>
                  </a:lnTo>
                  <a:close/>
                </a:path>
                <a:path w="18288000" h="9258300">
                  <a:moveTo>
                    <a:pt x="17262272" y="0"/>
                  </a:moveTo>
                  <a:lnTo>
                    <a:pt x="16786022" y="0"/>
                  </a:lnTo>
                  <a:lnTo>
                    <a:pt x="16786022" y="476250"/>
                  </a:lnTo>
                  <a:lnTo>
                    <a:pt x="17262272" y="476250"/>
                  </a:lnTo>
                  <a:lnTo>
                    <a:pt x="17262272" y="0"/>
                  </a:lnTo>
                  <a:close/>
                </a:path>
                <a:path w="18288000" h="9258300">
                  <a:moveTo>
                    <a:pt x="18287988" y="2971800"/>
                  </a:moveTo>
                  <a:lnTo>
                    <a:pt x="0" y="2971800"/>
                  </a:lnTo>
                  <a:lnTo>
                    <a:pt x="0" y="9258287"/>
                  </a:lnTo>
                  <a:lnTo>
                    <a:pt x="18287988" y="9258287"/>
                  </a:lnTo>
                  <a:lnTo>
                    <a:pt x="18287988" y="297180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48073" y="485171"/>
            <a:ext cx="8086090" cy="19723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665"/>
              </a:lnSpc>
              <a:spcBef>
                <a:spcPts val="100"/>
              </a:spcBef>
              <a:tabLst>
                <a:tab pos="3855085" algn="l"/>
              </a:tabLst>
            </a:pPr>
            <a:r>
              <a:rPr dirty="0" sz="6400" spc="640">
                <a:solidFill>
                  <a:srgbClr val="FFFFFF"/>
                </a:solidFill>
                <a:latin typeface="Tahoma"/>
                <a:cs typeface="Tahoma"/>
              </a:rPr>
              <a:t>CH	</a:t>
            </a:r>
            <a:r>
              <a:rPr dirty="0" sz="6400" spc="265">
                <a:solidFill>
                  <a:srgbClr val="FFFFFF"/>
                </a:solidFill>
                <a:latin typeface="Tahoma"/>
                <a:cs typeface="Tahoma"/>
              </a:rPr>
              <a:t>ARNIN</a:t>
            </a:r>
            <a:endParaRPr sz="6400">
              <a:latin typeface="Tahoma"/>
              <a:cs typeface="Tahoma"/>
            </a:endParaRPr>
          </a:p>
          <a:p>
            <a:pPr marL="78105">
              <a:lnSpc>
                <a:spcPts val="7665"/>
              </a:lnSpc>
              <a:tabLst>
                <a:tab pos="2449830" algn="l"/>
              </a:tabLst>
            </a:pPr>
            <a:r>
              <a:rPr dirty="0" sz="6400" spc="125">
                <a:solidFill>
                  <a:srgbClr val="FFFFFF"/>
                </a:solidFill>
                <a:latin typeface="Tahoma"/>
                <a:cs typeface="Tahoma"/>
              </a:rPr>
              <a:t>DEL	</a:t>
            </a:r>
            <a:r>
              <a:rPr dirty="0" sz="6400" spc="430">
                <a:solidFill>
                  <a:srgbClr val="003157"/>
                </a:solidFill>
                <a:latin typeface="Tahoma"/>
                <a:cs typeface="Tahoma"/>
              </a:rPr>
              <a:t>NAIVE</a:t>
            </a:r>
            <a:r>
              <a:rPr dirty="0" sz="6400" spc="545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6400" spc="620">
                <a:solidFill>
                  <a:srgbClr val="003157"/>
                </a:solidFill>
                <a:latin typeface="Tahoma"/>
                <a:cs typeface="Tahoma"/>
              </a:rPr>
              <a:t>BAYES</a:t>
            </a:r>
            <a:endParaRPr sz="6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5774" y="7892205"/>
            <a:ext cx="95250" cy="1181100"/>
            <a:chOff x="2615774" y="7892205"/>
            <a:chExt cx="95250" cy="1181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774" y="7892205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774" y="8616105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774" y="8978054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63970" y="8803430"/>
            <a:ext cx="6965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5385" algn="l"/>
                <a:tab pos="3353435" algn="l"/>
                <a:tab pos="4040504" algn="l"/>
                <a:tab pos="4841875" algn="l"/>
                <a:tab pos="6456045" algn="l"/>
              </a:tabLst>
            </a:pP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80">
                <a:solidFill>
                  <a:srgbClr val="003157"/>
                </a:solidFill>
                <a:latin typeface="Trebuchet MS"/>
                <a:cs typeface="Trebuchet MS"/>
              </a:rPr>
              <a:t>v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ss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-245">
                <a:solidFill>
                  <a:srgbClr val="003157"/>
                </a:solidFill>
                <a:latin typeface="Trebuchet MS"/>
                <a:cs typeface="Trebuchet MS"/>
              </a:rPr>
              <a:t>: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-18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3970" y="9165380"/>
            <a:ext cx="3543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5185" algn="l"/>
              </a:tabLst>
            </a:pP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80">
                <a:solidFill>
                  <a:srgbClr val="003157"/>
                </a:solidFill>
                <a:latin typeface="Trebuchet MS"/>
                <a:cs typeface="Trebuchet MS"/>
              </a:rPr>
              <a:t>v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5899" y="7355630"/>
            <a:ext cx="7052945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350">
                <a:solidFill>
                  <a:srgbClr val="FFBD58"/>
                </a:solidFill>
                <a:latin typeface="Tahoma"/>
                <a:cs typeface="Tahoma"/>
              </a:rPr>
              <a:t>Gaussian</a:t>
            </a:r>
            <a:r>
              <a:rPr dirty="0" sz="2400" spc="30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270">
                <a:solidFill>
                  <a:srgbClr val="FFBD58"/>
                </a:solidFill>
                <a:latin typeface="Tahoma"/>
                <a:cs typeface="Tahoma"/>
              </a:rPr>
              <a:t>Naive</a:t>
            </a:r>
            <a:r>
              <a:rPr dirty="0" sz="2400" spc="30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240">
                <a:solidFill>
                  <a:srgbClr val="FFBD58"/>
                </a:solidFill>
                <a:latin typeface="Tahoma"/>
                <a:cs typeface="Tahoma"/>
              </a:rPr>
              <a:t>Bayes:</a:t>
            </a:r>
            <a:endParaRPr sz="2400">
              <a:latin typeface="Tahoma"/>
              <a:cs typeface="Tahoma"/>
            </a:endParaRPr>
          </a:p>
          <a:p>
            <a:pPr marL="530225" marR="5080">
              <a:lnSpc>
                <a:spcPts val="2850"/>
              </a:lnSpc>
              <a:spcBef>
                <a:spcPts val="105"/>
              </a:spcBef>
              <a:tabLst>
                <a:tab pos="1493520" algn="l"/>
                <a:tab pos="2100580" algn="l"/>
                <a:tab pos="3469640" algn="l"/>
                <a:tab pos="5142230" algn="l"/>
                <a:tab pos="6713220" algn="l"/>
              </a:tabLst>
            </a:pPr>
            <a:r>
              <a:rPr dirty="0" sz="2400" spc="515">
                <a:solidFill>
                  <a:srgbClr val="003157"/>
                </a:solidFill>
                <a:latin typeface="Trebuchet MS"/>
                <a:cs typeface="Trebuchet MS"/>
              </a:rPr>
              <a:t>G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30">
                <a:solidFill>
                  <a:srgbClr val="003157"/>
                </a:solidFill>
                <a:latin typeface="Trebuchet MS"/>
                <a:cs typeface="Trebuchet MS"/>
              </a:rPr>
              <a:t>'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b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h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80">
                <a:solidFill>
                  <a:srgbClr val="003157"/>
                </a:solidFill>
                <a:latin typeface="Trebuchet MS"/>
                <a:cs typeface="Trebuchet MS"/>
              </a:rPr>
              <a:t>v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-19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ll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3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  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Gaussian	</a:t>
            </a:r>
            <a:r>
              <a:rPr dirty="0" sz="2400" spc="130">
                <a:solidFill>
                  <a:srgbClr val="003157"/>
                </a:solidFill>
                <a:latin typeface="Trebuchet MS"/>
                <a:cs typeface="Trebuchet MS"/>
              </a:rPr>
              <a:t>RV</a:t>
            </a:r>
            <a:endParaRPr sz="2400">
              <a:latin typeface="Trebuchet MS"/>
              <a:cs typeface="Trebuchet MS"/>
            </a:endParaRPr>
          </a:p>
          <a:p>
            <a:pPr marL="530225">
              <a:lnSpc>
                <a:spcPts val="2760"/>
              </a:lnSpc>
              <a:tabLst>
                <a:tab pos="1510030" algn="l"/>
                <a:tab pos="2245995" algn="l"/>
                <a:tab pos="2687320" algn="l"/>
                <a:tab pos="3424554" algn="l"/>
              </a:tabLst>
            </a:pP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Using	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MLE	</a:t>
            </a:r>
            <a:r>
              <a:rPr dirty="0" sz="2400" spc="55">
                <a:solidFill>
                  <a:srgbClr val="003157"/>
                </a:solidFill>
                <a:latin typeface="Trebuchet MS"/>
                <a:cs typeface="Trebuchet MS"/>
              </a:rPr>
              <a:t>to	</a:t>
            </a:r>
            <a:r>
              <a:rPr dirty="0" sz="2400" spc="-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-484">
                <a:solidFill>
                  <a:srgbClr val="003157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003157"/>
                </a:solidFill>
                <a:latin typeface="Trebuchet MS"/>
                <a:cs typeface="Trebuchet MS"/>
              </a:rPr>
              <a:t>ind	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estimates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279" y="4448809"/>
            <a:ext cx="17468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705" algn="l"/>
              </a:tabLst>
            </a:pPr>
            <a:r>
              <a:rPr dirty="0" sz="2400" spc="-17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7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38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7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3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8315" y="4448809"/>
            <a:ext cx="981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38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2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spc="27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4204" y="4448809"/>
            <a:ext cx="42494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745" algn="l"/>
                <a:tab pos="2411730" algn="l"/>
                <a:tab pos="2878455" algn="l"/>
              </a:tabLst>
            </a:pP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35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38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50" i="1">
                <a:solidFill>
                  <a:srgbClr val="003157"/>
                </a:solidFill>
                <a:latin typeface="Arial"/>
                <a:cs typeface="Arial"/>
              </a:rPr>
              <a:t>ss</a:t>
            </a:r>
            <a:r>
              <a:rPr dirty="0" sz="2400" spc="37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44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spc="37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7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14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ss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-1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7279" y="4810759"/>
            <a:ext cx="7484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0940" algn="l"/>
                <a:tab pos="2926715" algn="l"/>
                <a:tab pos="3715385" algn="l"/>
                <a:tab pos="5570220" algn="l"/>
              </a:tabLst>
            </a:pP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8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ss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279" y="5172709"/>
            <a:ext cx="2666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780" algn="l"/>
              </a:tabLst>
            </a:pP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279" y="5534659"/>
            <a:ext cx="3594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0285" algn="l"/>
              </a:tabLst>
            </a:pP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4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ss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3543" y="5534659"/>
            <a:ext cx="1701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279" y="5896609"/>
            <a:ext cx="3957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8470" algn="l"/>
              </a:tabLst>
            </a:pP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ll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5853" y="5896609"/>
            <a:ext cx="2136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875" algn="l"/>
              </a:tabLst>
            </a:pPr>
            <a:r>
              <a:rPr dirty="0" sz="2400" spc="170" i="1">
                <a:solidFill>
                  <a:srgbClr val="003157"/>
                </a:solidFill>
                <a:latin typeface="Arial"/>
                <a:cs typeface="Arial"/>
              </a:rPr>
              <a:t>to	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estimate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5727" y="5172709"/>
            <a:ext cx="4391025" cy="111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2865"/>
              </a:lnSpc>
              <a:spcBef>
                <a:spcPts val="100"/>
              </a:spcBef>
              <a:tabLst>
                <a:tab pos="2242185" algn="l"/>
                <a:tab pos="3882390" algn="l"/>
              </a:tabLst>
            </a:pP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-43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39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algn="r" marL="3890010" marR="5715" indent="263525">
              <a:lnSpc>
                <a:spcPts val="2850"/>
              </a:lnSpc>
              <a:spcBef>
                <a:spcPts val="105"/>
              </a:spcBef>
            </a:pP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170" i="1">
                <a:solidFill>
                  <a:srgbClr val="003157"/>
                </a:solidFill>
                <a:latin typeface="Arial"/>
                <a:cs typeface="Arial"/>
              </a:rPr>
              <a:t>s  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279" y="6258559"/>
            <a:ext cx="4391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7720" algn="l"/>
                <a:tab pos="2672715" algn="l"/>
                <a:tab pos="3448685" algn="l"/>
              </a:tabLst>
            </a:pP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1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5326" y="6258559"/>
            <a:ext cx="2831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1075" algn="l"/>
                <a:tab pos="1572260" algn="l"/>
                <a:tab pos="2644140" algn="l"/>
              </a:tabLst>
            </a:pP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7279" y="6620509"/>
            <a:ext cx="3795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8070" algn="l"/>
              </a:tabLst>
            </a:pP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6000" y="3100802"/>
            <a:ext cx="70624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345">
                <a:solidFill>
                  <a:srgbClr val="003157"/>
                </a:solidFill>
                <a:latin typeface="Tahoma"/>
                <a:cs typeface="Tahoma"/>
              </a:rPr>
              <a:t>STATISTICALLY</a:t>
            </a:r>
            <a:r>
              <a:rPr dirty="0" sz="3200" spc="42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210">
                <a:solidFill>
                  <a:srgbClr val="003157"/>
                </a:solidFill>
                <a:latin typeface="Tahoma"/>
                <a:cs typeface="Tahoma"/>
              </a:rPr>
              <a:t>HIGH</a:t>
            </a:r>
            <a:r>
              <a:rPr dirty="0" sz="3200" spc="42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254">
                <a:solidFill>
                  <a:srgbClr val="003157"/>
                </a:solidFill>
                <a:latin typeface="Tahoma"/>
                <a:cs typeface="Tahoma"/>
              </a:rPr>
              <a:t>RELEVANT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57573" y="9255392"/>
            <a:ext cx="829944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Scale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d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92047" y="9255392"/>
            <a:ext cx="56642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PC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A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034177" y="5030947"/>
            <a:ext cx="4119245" cy="4130675"/>
            <a:chOff x="12034177" y="5030947"/>
            <a:chExt cx="4119245" cy="4130675"/>
          </a:xfrm>
        </p:grpSpPr>
        <p:sp>
          <p:nvSpPr>
            <p:cNvPr id="30" name="object 30"/>
            <p:cNvSpPr/>
            <p:nvPr/>
          </p:nvSpPr>
          <p:spPr>
            <a:xfrm>
              <a:off x="12034177" y="5030952"/>
              <a:ext cx="4119245" cy="3101340"/>
            </a:xfrm>
            <a:custGeom>
              <a:avLst/>
              <a:gdLst/>
              <a:ahLst/>
              <a:cxnLst/>
              <a:rect l="l" t="t" r="r" b="b"/>
              <a:pathLst>
                <a:path w="4119245" h="3101340">
                  <a:moveTo>
                    <a:pt x="4119194" y="3089402"/>
                  </a:moveTo>
                  <a:lnTo>
                    <a:pt x="0" y="3089402"/>
                  </a:lnTo>
                  <a:lnTo>
                    <a:pt x="0" y="3100819"/>
                  </a:lnTo>
                  <a:lnTo>
                    <a:pt x="4119194" y="3100819"/>
                  </a:lnTo>
                  <a:lnTo>
                    <a:pt x="4119194" y="3089402"/>
                  </a:lnTo>
                  <a:close/>
                </a:path>
                <a:path w="4119245" h="3101340">
                  <a:moveTo>
                    <a:pt x="4119194" y="2059597"/>
                  </a:moveTo>
                  <a:lnTo>
                    <a:pt x="0" y="2059597"/>
                  </a:lnTo>
                  <a:lnTo>
                    <a:pt x="0" y="2071027"/>
                  </a:lnTo>
                  <a:lnTo>
                    <a:pt x="4119194" y="2071027"/>
                  </a:lnTo>
                  <a:lnTo>
                    <a:pt x="4119194" y="2059597"/>
                  </a:lnTo>
                  <a:close/>
                </a:path>
                <a:path w="4119245" h="3101340">
                  <a:moveTo>
                    <a:pt x="4119194" y="1029804"/>
                  </a:moveTo>
                  <a:lnTo>
                    <a:pt x="0" y="1029804"/>
                  </a:lnTo>
                  <a:lnTo>
                    <a:pt x="0" y="1041222"/>
                  </a:lnTo>
                  <a:lnTo>
                    <a:pt x="4119194" y="1041222"/>
                  </a:lnTo>
                  <a:lnTo>
                    <a:pt x="4119194" y="1029804"/>
                  </a:lnTo>
                  <a:close/>
                </a:path>
                <a:path w="4119245" h="3101340">
                  <a:moveTo>
                    <a:pt x="4119194" y="0"/>
                  </a:moveTo>
                  <a:lnTo>
                    <a:pt x="0" y="0"/>
                  </a:lnTo>
                  <a:lnTo>
                    <a:pt x="0" y="11417"/>
                  </a:lnTo>
                  <a:lnTo>
                    <a:pt x="4119194" y="11417"/>
                  </a:lnTo>
                  <a:lnTo>
                    <a:pt x="4119194" y="0"/>
                  </a:lnTo>
                  <a:close/>
                </a:path>
              </a:pathLst>
            </a:custGeom>
            <a:solidFill>
              <a:srgbClr val="5C6F1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034177" y="9150144"/>
              <a:ext cx="4119245" cy="11430"/>
            </a:xfrm>
            <a:custGeom>
              <a:avLst/>
              <a:gdLst/>
              <a:ahLst/>
              <a:cxnLst/>
              <a:rect l="l" t="t" r="r" b="b"/>
              <a:pathLst>
                <a:path w="4119244" h="11429">
                  <a:moveTo>
                    <a:pt x="4119197" y="11421"/>
                  </a:moveTo>
                  <a:lnTo>
                    <a:pt x="0" y="11421"/>
                  </a:lnTo>
                  <a:lnTo>
                    <a:pt x="0" y="0"/>
                  </a:lnTo>
                  <a:lnTo>
                    <a:pt x="4119197" y="0"/>
                  </a:lnTo>
                  <a:lnTo>
                    <a:pt x="4119197" y="11421"/>
                  </a:lnTo>
                  <a:close/>
                </a:path>
              </a:pathLst>
            </a:custGeom>
            <a:solidFill>
              <a:srgbClr val="5C6F1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034177" y="5273992"/>
              <a:ext cx="3232785" cy="3882390"/>
            </a:xfrm>
            <a:custGeom>
              <a:avLst/>
              <a:gdLst/>
              <a:ahLst/>
              <a:cxnLst/>
              <a:rect l="l" t="t" r="r" b="b"/>
              <a:pathLst>
                <a:path w="3232785" h="3882390">
                  <a:moveTo>
                    <a:pt x="863904" y="184023"/>
                  </a:moveTo>
                  <a:lnTo>
                    <a:pt x="849731" y="146392"/>
                  </a:lnTo>
                  <a:lnTo>
                    <a:pt x="817041" y="122974"/>
                  </a:lnTo>
                  <a:lnTo>
                    <a:pt x="799325" y="119456"/>
                  </a:lnTo>
                  <a:lnTo>
                    <a:pt x="64566" y="119456"/>
                  </a:lnTo>
                  <a:lnTo>
                    <a:pt x="26936" y="133616"/>
                  </a:lnTo>
                  <a:lnTo>
                    <a:pt x="3517" y="166306"/>
                  </a:lnTo>
                  <a:lnTo>
                    <a:pt x="0" y="184023"/>
                  </a:lnTo>
                  <a:lnTo>
                    <a:pt x="0" y="3881869"/>
                  </a:lnTo>
                  <a:lnTo>
                    <a:pt x="863904" y="3881869"/>
                  </a:lnTo>
                  <a:lnTo>
                    <a:pt x="863904" y="184023"/>
                  </a:lnTo>
                  <a:close/>
                </a:path>
                <a:path w="3232785" h="3882390">
                  <a:moveTo>
                    <a:pt x="3232442" y="64566"/>
                  </a:moveTo>
                  <a:lnTo>
                    <a:pt x="3218269" y="26936"/>
                  </a:lnTo>
                  <a:lnTo>
                    <a:pt x="3185579" y="3517"/>
                  </a:lnTo>
                  <a:lnTo>
                    <a:pt x="3167862" y="0"/>
                  </a:lnTo>
                  <a:lnTo>
                    <a:pt x="2433104" y="0"/>
                  </a:lnTo>
                  <a:lnTo>
                    <a:pt x="2395474" y="14160"/>
                  </a:lnTo>
                  <a:lnTo>
                    <a:pt x="2372055" y="46850"/>
                  </a:lnTo>
                  <a:lnTo>
                    <a:pt x="2368537" y="64566"/>
                  </a:lnTo>
                  <a:lnTo>
                    <a:pt x="2368537" y="3881869"/>
                  </a:lnTo>
                  <a:lnTo>
                    <a:pt x="3232442" y="3881869"/>
                  </a:lnTo>
                  <a:lnTo>
                    <a:pt x="3232442" y="64566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920917" y="5529757"/>
              <a:ext cx="3232785" cy="3626485"/>
            </a:xfrm>
            <a:custGeom>
              <a:avLst/>
              <a:gdLst/>
              <a:ahLst/>
              <a:cxnLst/>
              <a:rect l="l" t="t" r="r" b="b"/>
              <a:pathLst>
                <a:path w="3232784" h="3626484">
                  <a:moveTo>
                    <a:pt x="863917" y="303682"/>
                  </a:moveTo>
                  <a:lnTo>
                    <a:pt x="849744" y="266039"/>
                  </a:lnTo>
                  <a:lnTo>
                    <a:pt x="817054" y="242620"/>
                  </a:lnTo>
                  <a:lnTo>
                    <a:pt x="799338" y="239102"/>
                  </a:lnTo>
                  <a:lnTo>
                    <a:pt x="64579" y="239102"/>
                  </a:lnTo>
                  <a:lnTo>
                    <a:pt x="26949" y="253276"/>
                  </a:lnTo>
                  <a:lnTo>
                    <a:pt x="3530" y="285953"/>
                  </a:lnTo>
                  <a:lnTo>
                    <a:pt x="0" y="303682"/>
                  </a:lnTo>
                  <a:lnTo>
                    <a:pt x="0" y="3626104"/>
                  </a:lnTo>
                  <a:lnTo>
                    <a:pt x="863917" y="3626104"/>
                  </a:lnTo>
                  <a:lnTo>
                    <a:pt x="863917" y="303682"/>
                  </a:lnTo>
                  <a:close/>
                </a:path>
                <a:path w="3232784" h="3626484">
                  <a:moveTo>
                    <a:pt x="3232454" y="64566"/>
                  </a:moveTo>
                  <a:lnTo>
                    <a:pt x="3218281" y="26936"/>
                  </a:lnTo>
                  <a:lnTo>
                    <a:pt x="3185591" y="3517"/>
                  </a:lnTo>
                  <a:lnTo>
                    <a:pt x="3167875" y="0"/>
                  </a:lnTo>
                  <a:lnTo>
                    <a:pt x="2433116" y="0"/>
                  </a:lnTo>
                  <a:lnTo>
                    <a:pt x="2395486" y="14160"/>
                  </a:lnTo>
                  <a:lnTo>
                    <a:pt x="2372068" y="46850"/>
                  </a:lnTo>
                  <a:lnTo>
                    <a:pt x="2368550" y="64566"/>
                  </a:lnTo>
                  <a:lnTo>
                    <a:pt x="2368550" y="3626104"/>
                  </a:lnTo>
                  <a:lnTo>
                    <a:pt x="3232454" y="3626104"/>
                  </a:lnTo>
                  <a:lnTo>
                    <a:pt x="3232454" y="64566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1670696" y="4850707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1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05357" y="5879555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0,7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51424" y="6908401"/>
            <a:ext cx="39116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305357" y="7937248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0,2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670696" y="8966095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41853" y="5113654"/>
            <a:ext cx="11976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85">
                <a:solidFill>
                  <a:srgbClr val="B4C181"/>
                </a:solidFill>
                <a:latin typeface="Tahoma"/>
                <a:cs typeface="Tahoma"/>
              </a:rPr>
              <a:t>A</a:t>
            </a:r>
            <a:r>
              <a:rPr dirty="0" sz="2100" spc="190">
                <a:solidFill>
                  <a:srgbClr val="B4C181"/>
                </a:solidFill>
                <a:latin typeface="Tahoma"/>
                <a:cs typeface="Tahoma"/>
              </a:rPr>
              <a:t>cc</a:t>
            </a:r>
            <a:r>
              <a:rPr dirty="0" sz="2100" spc="5">
                <a:solidFill>
                  <a:srgbClr val="B4C181"/>
                </a:solidFill>
                <a:latin typeface="Tahoma"/>
                <a:cs typeface="Tahoma"/>
              </a:rPr>
              <a:t>u</a:t>
            </a:r>
            <a:r>
              <a:rPr dirty="0" sz="2100" spc="40">
                <a:solidFill>
                  <a:srgbClr val="B4C181"/>
                </a:solidFill>
                <a:latin typeface="Tahoma"/>
                <a:cs typeface="Tahoma"/>
              </a:rPr>
              <a:t>r</a:t>
            </a:r>
            <a:r>
              <a:rPr dirty="0" sz="2100" spc="185">
                <a:solidFill>
                  <a:srgbClr val="B4C181"/>
                </a:solidFill>
                <a:latin typeface="Tahoma"/>
                <a:cs typeface="Tahoma"/>
              </a:rPr>
              <a:t>a</a:t>
            </a:r>
            <a:r>
              <a:rPr dirty="0" sz="2100" spc="190">
                <a:solidFill>
                  <a:srgbClr val="B4C181"/>
                </a:solidFill>
                <a:latin typeface="Tahoma"/>
                <a:cs typeface="Tahoma"/>
              </a:rPr>
              <a:t>c</a:t>
            </a:r>
            <a:r>
              <a:rPr dirty="0" sz="2100" spc="-15">
                <a:solidFill>
                  <a:srgbClr val="B4C181"/>
                </a:solidFill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341853" y="5485129"/>
            <a:ext cx="6654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95">
                <a:solidFill>
                  <a:srgbClr val="5C6F1F"/>
                </a:solidFill>
                <a:latin typeface="Tahoma"/>
                <a:cs typeface="Tahoma"/>
              </a:rPr>
              <a:t>M</a:t>
            </a:r>
            <a:r>
              <a:rPr dirty="0" sz="2100" spc="295">
                <a:solidFill>
                  <a:srgbClr val="5C6F1F"/>
                </a:solidFill>
                <a:latin typeface="Tahoma"/>
                <a:cs typeface="Tahoma"/>
              </a:rPr>
              <a:t>CC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144247" y="5547994"/>
            <a:ext cx="6337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dirty="0" sz="2100" spc="-52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2100" spc="-6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480306" y="5387974"/>
            <a:ext cx="6565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dirty="0" sz="2100" spc="12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dirty="0" sz="2100" spc="-52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024339" y="5868035"/>
            <a:ext cx="6305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2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dirty="0" sz="2100" spc="-6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100" spc="-52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325845" y="5647054"/>
            <a:ext cx="7105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2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dirty="0" sz="2100" spc="5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8785199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786023" y="102870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108120"/>
            <a:ext cx="6950075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575">
                <a:latin typeface="Tahoma"/>
                <a:cs typeface="Tahoma"/>
              </a:rPr>
              <a:t>RANDOM</a:t>
            </a:r>
            <a:r>
              <a:rPr dirty="0" sz="6100" spc="515">
                <a:latin typeface="Tahoma"/>
                <a:cs typeface="Tahoma"/>
              </a:rPr>
              <a:t> </a:t>
            </a:r>
            <a:r>
              <a:rPr dirty="0" sz="6100" spc="365">
                <a:latin typeface="Tahoma"/>
                <a:cs typeface="Tahoma"/>
              </a:rPr>
              <a:t>FOREST</a:t>
            </a:r>
            <a:endParaRPr sz="6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00" y="4520329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6000" y="4847962"/>
            <a:ext cx="6930390" cy="3164205"/>
          </a:xfrm>
          <a:prstGeom prst="rect">
            <a:avLst/>
          </a:prstGeom>
        </p:spPr>
        <p:txBody>
          <a:bodyPr wrap="square" lIns="0" tIns="269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dirty="0" sz="3200" spc="100">
                <a:solidFill>
                  <a:srgbClr val="B4C181"/>
                </a:solidFill>
                <a:latin typeface="Tahoma"/>
                <a:cs typeface="Tahoma"/>
              </a:rPr>
              <a:t>DIVIDI</a:t>
            </a:r>
            <a:r>
              <a:rPr dirty="0" sz="3200" spc="405">
                <a:solidFill>
                  <a:srgbClr val="B4C181"/>
                </a:solidFill>
                <a:latin typeface="Tahoma"/>
                <a:cs typeface="Tahoma"/>
              </a:rPr>
              <a:t> </a:t>
            </a:r>
            <a:r>
              <a:rPr dirty="0" sz="3200" spc="20">
                <a:solidFill>
                  <a:srgbClr val="B4C181"/>
                </a:solidFill>
                <a:latin typeface="Tahoma"/>
                <a:cs typeface="Tahoma"/>
              </a:rPr>
              <a:t>ET</a:t>
            </a:r>
            <a:r>
              <a:rPr dirty="0" sz="3200" spc="409">
                <a:solidFill>
                  <a:srgbClr val="B4C181"/>
                </a:solidFill>
                <a:latin typeface="Tahoma"/>
                <a:cs typeface="Tahoma"/>
              </a:rPr>
              <a:t> </a:t>
            </a:r>
            <a:r>
              <a:rPr dirty="0" sz="3200" spc="260">
                <a:solidFill>
                  <a:srgbClr val="B4C181"/>
                </a:solidFill>
                <a:latin typeface="Tahoma"/>
                <a:cs typeface="Tahoma"/>
              </a:rPr>
              <a:t>IMPERA</a:t>
            </a:r>
            <a:endParaRPr sz="3200">
              <a:latin typeface="Tahoma"/>
              <a:cs typeface="Tahoma"/>
            </a:endParaRPr>
          </a:p>
          <a:p>
            <a:pPr algn="just" marL="1207135" marR="5080" indent="161925">
              <a:lnSpc>
                <a:spcPct val="125000"/>
              </a:lnSpc>
              <a:spcBef>
                <a:spcPts val="840"/>
              </a:spcBef>
            </a:pPr>
            <a:r>
              <a:rPr dirty="0" sz="2400" spc="90">
                <a:solidFill>
                  <a:srgbClr val="FFFFFF"/>
                </a:solidFill>
                <a:latin typeface="Tahoma"/>
                <a:cs typeface="Tahoma"/>
              </a:rPr>
              <a:t>forest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classifier</a:t>
            </a:r>
            <a:r>
              <a:rPr dirty="0" sz="2400" spc="6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consisting</a:t>
            </a:r>
            <a:r>
              <a:rPr dirty="0" sz="2400" spc="6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trees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(a</a:t>
            </a:r>
            <a:r>
              <a:rPr dirty="0" sz="2400" spc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2400" spc="6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dirty="0" sz="2400" spc="6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trees)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ch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final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majority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eraging 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400" spc="1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r>
              <a:rPr dirty="0" sz="2400" spc="6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Tasks)</a:t>
            </a:r>
            <a:r>
              <a:rPr dirty="0" sz="2400" spc="1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2400" spc="1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trees.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8165" y="3415143"/>
            <a:ext cx="627443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68020">
              <a:lnSpc>
                <a:spcPct val="125000"/>
              </a:lnSpc>
              <a:spcBef>
                <a:spcPts val="95"/>
              </a:spcBef>
            </a:pPr>
            <a:r>
              <a:rPr dirty="0" sz="2400" spc="-3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9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ensamble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trees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guarantees.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1360" y="4329543"/>
            <a:ext cx="6191250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55090" marR="5080" indent="-293370">
              <a:lnSpc>
                <a:spcPct val="125000"/>
              </a:lnSpc>
              <a:spcBef>
                <a:spcPts val="95"/>
              </a:spcBef>
              <a:tabLst>
                <a:tab pos="5549265" algn="l"/>
              </a:tabLst>
            </a:pP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ahoma"/>
                <a:cs typeface="Tahoma"/>
              </a:rPr>
              <a:t>decorrelation</a:t>
            </a:r>
            <a:r>
              <a:rPr dirty="0" sz="2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them.	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his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possible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exploiting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BD58"/>
                </a:solidFill>
                <a:latin typeface="Tahoma"/>
                <a:cs typeface="Tahoma"/>
              </a:rPr>
              <a:t>Bootstrap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technique,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prevent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sub</a:t>
            </a:r>
            <a:endParaRPr sz="2400">
              <a:latin typeface="Trebuchet MS"/>
              <a:cs typeface="Trebuchet MS"/>
            </a:endParaRPr>
          </a:p>
          <a:p>
            <a:pPr marL="868044" marR="5080" indent="-661035">
              <a:lnSpc>
                <a:spcPct val="125000"/>
              </a:lnSpc>
              <a:tabLst>
                <a:tab pos="5743575" algn="l"/>
              </a:tabLst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informations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processed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again,	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BD58"/>
                </a:solidFill>
                <a:latin typeface="Tahoma"/>
                <a:cs typeface="Tahoma"/>
              </a:rPr>
              <a:t>Hyperparameters</a:t>
            </a:r>
            <a:r>
              <a:rPr dirty="0" sz="2400" spc="-15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FFBD58"/>
                </a:solidFill>
                <a:latin typeface="Tahoma"/>
                <a:cs typeface="Tahoma"/>
              </a:rPr>
              <a:t>Tuning</a:t>
            </a:r>
            <a:r>
              <a:rPr dirty="0" sz="2400" spc="-15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785200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746787" y="1028701"/>
            <a:ext cx="6515734" cy="5822950"/>
            <a:chOff x="10746787" y="1028701"/>
            <a:chExt cx="6515734" cy="5822950"/>
          </a:xfrm>
        </p:grpSpPr>
        <p:sp>
          <p:nvSpPr>
            <p:cNvPr id="5" name="object 5"/>
            <p:cNvSpPr/>
            <p:nvPr/>
          </p:nvSpPr>
          <p:spPr>
            <a:xfrm>
              <a:off x="16071643" y="1028701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1190624" y="1190624"/>
                  </a:moveTo>
                  <a:lnTo>
                    <a:pt x="0" y="1190624"/>
                  </a:lnTo>
                  <a:lnTo>
                    <a:pt x="0" y="0"/>
                  </a:lnTo>
                  <a:lnTo>
                    <a:pt x="1190624" y="0"/>
                  </a:lnTo>
                  <a:lnTo>
                    <a:pt x="1190624" y="1190624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6787" y="1622306"/>
              <a:ext cx="5657849" cy="52292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22480" y="2158825"/>
            <a:ext cx="4934585" cy="970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500">
                <a:solidFill>
                  <a:srgbClr val="003157"/>
                </a:solidFill>
                <a:latin typeface="Tahoma"/>
                <a:cs typeface="Tahoma"/>
              </a:rPr>
              <a:t>BOOTSTRAP</a:t>
            </a:r>
            <a:endParaRPr sz="6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86805" y="3370379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0031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44728" y="7294523"/>
            <a:ext cx="1950720" cy="1213485"/>
          </a:xfrm>
          <a:custGeom>
            <a:avLst/>
            <a:gdLst/>
            <a:ahLst/>
            <a:cxnLst/>
            <a:rect l="l" t="t" r="r" b="b"/>
            <a:pathLst>
              <a:path w="1950720" h="1213484">
                <a:moveTo>
                  <a:pt x="693013" y="783678"/>
                </a:moveTo>
                <a:lnTo>
                  <a:pt x="691832" y="781824"/>
                </a:lnTo>
                <a:lnTo>
                  <a:pt x="690181" y="781151"/>
                </a:lnTo>
                <a:lnTo>
                  <a:pt x="687959" y="781621"/>
                </a:lnTo>
                <a:lnTo>
                  <a:pt x="693013" y="783678"/>
                </a:lnTo>
                <a:close/>
              </a:path>
              <a:path w="1950720" h="1213484">
                <a:moveTo>
                  <a:pt x="704113" y="788212"/>
                </a:moveTo>
                <a:lnTo>
                  <a:pt x="703160" y="786447"/>
                </a:lnTo>
                <a:lnTo>
                  <a:pt x="698398" y="784504"/>
                </a:lnTo>
                <a:lnTo>
                  <a:pt x="693013" y="783678"/>
                </a:lnTo>
                <a:lnTo>
                  <a:pt x="704113" y="788212"/>
                </a:lnTo>
                <a:close/>
              </a:path>
              <a:path w="1950720" h="1213484">
                <a:moveTo>
                  <a:pt x="706031" y="791730"/>
                </a:moveTo>
                <a:lnTo>
                  <a:pt x="704113" y="788212"/>
                </a:lnTo>
                <a:lnTo>
                  <a:pt x="687959" y="781621"/>
                </a:lnTo>
                <a:lnTo>
                  <a:pt x="685698" y="777951"/>
                </a:lnTo>
                <a:lnTo>
                  <a:pt x="684568" y="776122"/>
                </a:lnTo>
                <a:lnTo>
                  <a:pt x="678129" y="774865"/>
                </a:lnTo>
                <a:lnTo>
                  <a:pt x="673176" y="771474"/>
                </a:lnTo>
                <a:lnTo>
                  <a:pt x="615226" y="739622"/>
                </a:lnTo>
                <a:lnTo>
                  <a:pt x="597192" y="726782"/>
                </a:lnTo>
                <a:lnTo>
                  <a:pt x="593890" y="728192"/>
                </a:lnTo>
                <a:lnTo>
                  <a:pt x="585635" y="726198"/>
                </a:lnTo>
                <a:lnTo>
                  <a:pt x="599097" y="738530"/>
                </a:lnTo>
                <a:lnTo>
                  <a:pt x="598512" y="741045"/>
                </a:lnTo>
                <a:lnTo>
                  <a:pt x="593826" y="743242"/>
                </a:lnTo>
                <a:lnTo>
                  <a:pt x="590257" y="743165"/>
                </a:lnTo>
                <a:lnTo>
                  <a:pt x="587514" y="743419"/>
                </a:lnTo>
                <a:lnTo>
                  <a:pt x="706031" y="791730"/>
                </a:lnTo>
                <a:close/>
              </a:path>
              <a:path w="1950720" h="1213484">
                <a:moveTo>
                  <a:pt x="724522" y="799274"/>
                </a:moveTo>
                <a:lnTo>
                  <a:pt x="722007" y="795502"/>
                </a:lnTo>
                <a:lnTo>
                  <a:pt x="706031" y="791730"/>
                </a:lnTo>
                <a:lnTo>
                  <a:pt x="724522" y="799274"/>
                </a:lnTo>
                <a:close/>
              </a:path>
              <a:path w="1950720" h="1213484">
                <a:moveTo>
                  <a:pt x="1950097" y="998550"/>
                </a:moveTo>
                <a:lnTo>
                  <a:pt x="1948561" y="960894"/>
                </a:lnTo>
                <a:lnTo>
                  <a:pt x="1947468" y="950849"/>
                </a:lnTo>
                <a:lnTo>
                  <a:pt x="1945995" y="939279"/>
                </a:lnTo>
                <a:lnTo>
                  <a:pt x="1942858" y="929767"/>
                </a:lnTo>
                <a:lnTo>
                  <a:pt x="1939645" y="918857"/>
                </a:lnTo>
                <a:lnTo>
                  <a:pt x="1937753" y="913968"/>
                </a:lnTo>
                <a:lnTo>
                  <a:pt x="1935314" y="910234"/>
                </a:lnTo>
                <a:lnTo>
                  <a:pt x="1930107" y="908113"/>
                </a:lnTo>
                <a:lnTo>
                  <a:pt x="1927364" y="897394"/>
                </a:lnTo>
                <a:lnTo>
                  <a:pt x="1791881" y="840790"/>
                </a:lnTo>
                <a:lnTo>
                  <a:pt x="1789442" y="838428"/>
                </a:lnTo>
                <a:lnTo>
                  <a:pt x="1787017" y="836066"/>
                </a:lnTo>
                <a:lnTo>
                  <a:pt x="1775129" y="831215"/>
                </a:lnTo>
                <a:lnTo>
                  <a:pt x="1768652" y="829945"/>
                </a:lnTo>
                <a:lnTo>
                  <a:pt x="1763864" y="825258"/>
                </a:lnTo>
                <a:lnTo>
                  <a:pt x="1745996" y="817968"/>
                </a:lnTo>
                <a:lnTo>
                  <a:pt x="1743722" y="814298"/>
                </a:lnTo>
                <a:lnTo>
                  <a:pt x="1742592" y="812469"/>
                </a:lnTo>
                <a:lnTo>
                  <a:pt x="1736090" y="811199"/>
                </a:lnTo>
                <a:lnTo>
                  <a:pt x="1730565" y="808939"/>
                </a:lnTo>
                <a:lnTo>
                  <a:pt x="1689417" y="782561"/>
                </a:lnTo>
                <a:lnTo>
                  <a:pt x="1649336" y="755243"/>
                </a:lnTo>
                <a:lnTo>
                  <a:pt x="1610868" y="725843"/>
                </a:lnTo>
                <a:lnTo>
                  <a:pt x="1574063" y="694385"/>
                </a:lnTo>
                <a:lnTo>
                  <a:pt x="1539455" y="659701"/>
                </a:lnTo>
                <a:lnTo>
                  <a:pt x="1526476" y="646188"/>
                </a:lnTo>
                <a:lnTo>
                  <a:pt x="1521180" y="641286"/>
                </a:lnTo>
                <a:lnTo>
                  <a:pt x="1515033" y="636041"/>
                </a:lnTo>
                <a:lnTo>
                  <a:pt x="1501965" y="643051"/>
                </a:lnTo>
                <a:lnTo>
                  <a:pt x="1499666" y="651713"/>
                </a:lnTo>
                <a:lnTo>
                  <a:pt x="1501546" y="656602"/>
                </a:lnTo>
                <a:lnTo>
                  <a:pt x="1505280" y="673201"/>
                </a:lnTo>
                <a:lnTo>
                  <a:pt x="1508125" y="725106"/>
                </a:lnTo>
                <a:lnTo>
                  <a:pt x="1514462" y="738670"/>
                </a:lnTo>
                <a:lnTo>
                  <a:pt x="1518551" y="745820"/>
                </a:lnTo>
                <a:lnTo>
                  <a:pt x="1555165" y="788174"/>
                </a:lnTo>
                <a:lnTo>
                  <a:pt x="1588858" y="822477"/>
                </a:lnTo>
                <a:lnTo>
                  <a:pt x="1624876" y="853617"/>
                </a:lnTo>
                <a:lnTo>
                  <a:pt x="1662188" y="883920"/>
                </a:lnTo>
                <a:lnTo>
                  <a:pt x="1701165" y="912152"/>
                </a:lnTo>
                <a:lnTo>
                  <a:pt x="1713572" y="919949"/>
                </a:lnTo>
                <a:lnTo>
                  <a:pt x="1724075" y="931100"/>
                </a:lnTo>
                <a:lnTo>
                  <a:pt x="1719719" y="936180"/>
                </a:lnTo>
                <a:lnTo>
                  <a:pt x="1714334" y="939457"/>
                </a:lnTo>
                <a:lnTo>
                  <a:pt x="1706778" y="936383"/>
                </a:lnTo>
                <a:lnTo>
                  <a:pt x="1700466" y="936548"/>
                </a:lnTo>
                <a:lnTo>
                  <a:pt x="1694116" y="942187"/>
                </a:lnTo>
                <a:lnTo>
                  <a:pt x="1687093" y="939330"/>
                </a:lnTo>
                <a:lnTo>
                  <a:pt x="1679816" y="937742"/>
                </a:lnTo>
                <a:lnTo>
                  <a:pt x="1673390" y="943343"/>
                </a:lnTo>
                <a:lnTo>
                  <a:pt x="1670519" y="942174"/>
                </a:lnTo>
                <a:lnTo>
                  <a:pt x="1669034" y="944321"/>
                </a:lnTo>
                <a:lnTo>
                  <a:pt x="1668018" y="943914"/>
                </a:lnTo>
                <a:lnTo>
                  <a:pt x="1668018" y="949401"/>
                </a:lnTo>
                <a:lnTo>
                  <a:pt x="1667548" y="950569"/>
                </a:lnTo>
                <a:lnTo>
                  <a:pt x="1667954" y="949363"/>
                </a:lnTo>
                <a:lnTo>
                  <a:pt x="1668018" y="943914"/>
                </a:lnTo>
                <a:lnTo>
                  <a:pt x="1662315" y="941578"/>
                </a:lnTo>
                <a:lnTo>
                  <a:pt x="1655648" y="940231"/>
                </a:lnTo>
                <a:lnTo>
                  <a:pt x="1649145" y="945807"/>
                </a:lnTo>
                <a:lnTo>
                  <a:pt x="1644142" y="945134"/>
                </a:lnTo>
                <a:lnTo>
                  <a:pt x="1639392" y="943203"/>
                </a:lnTo>
                <a:lnTo>
                  <a:pt x="1509839" y="950722"/>
                </a:lnTo>
                <a:lnTo>
                  <a:pt x="1393380" y="953998"/>
                </a:lnTo>
                <a:lnTo>
                  <a:pt x="1356080" y="953871"/>
                </a:lnTo>
                <a:lnTo>
                  <a:pt x="1318298" y="954938"/>
                </a:lnTo>
                <a:lnTo>
                  <a:pt x="1288796" y="951128"/>
                </a:lnTo>
                <a:lnTo>
                  <a:pt x="1230668" y="946632"/>
                </a:lnTo>
                <a:lnTo>
                  <a:pt x="1182966" y="940904"/>
                </a:lnTo>
                <a:lnTo>
                  <a:pt x="1135481" y="933894"/>
                </a:lnTo>
                <a:lnTo>
                  <a:pt x="1041628" y="914831"/>
                </a:lnTo>
                <a:lnTo>
                  <a:pt x="995248" y="902779"/>
                </a:lnTo>
                <a:lnTo>
                  <a:pt x="949058" y="889431"/>
                </a:lnTo>
                <a:lnTo>
                  <a:pt x="903541" y="873620"/>
                </a:lnTo>
                <a:lnTo>
                  <a:pt x="838720" y="849947"/>
                </a:lnTo>
                <a:lnTo>
                  <a:pt x="806792" y="836930"/>
                </a:lnTo>
                <a:lnTo>
                  <a:pt x="774382" y="825080"/>
                </a:lnTo>
                <a:lnTo>
                  <a:pt x="771817" y="822667"/>
                </a:lnTo>
                <a:lnTo>
                  <a:pt x="769251" y="820242"/>
                </a:lnTo>
                <a:lnTo>
                  <a:pt x="763562" y="816559"/>
                </a:lnTo>
                <a:lnTo>
                  <a:pt x="750100" y="813816"/>
                </a:lnTo>
                <a:lnTo>
                  <a:pt x="747699" y="811466"/>
                </a:lnTo>
                <a:lnTo>
                  <a:pt x="745286" y="809104"/>
                </a:lnTo>
                <a:lnTo>
                  <a:pt x="739914" y="805548"/>
                </a:lnTo>
                <a:lnTo>
                  <a:pt x="727036" y="803033"/>
                </a:lnTo>
                <a:lnTo>
                  <a:pt x="724522" y="799274"/>
                </a:lnTo>
                <a:lnTo>
                  <a:pt x="587514" y="743419"/>
                </a:lnTo>
                <a:lnTo>
                  <a:pt x="542036" y="711161"/>
                </a:lnTo>
                <a:lnTo>
                  <a:pt x="498182" y="676821"/>
                </a:lnTo>
                <a:lnTo>
                  <a:pt x="455434" y="641565"/>
                </a:lnTo>
                <a:lnTo>
                  <a:pt x="414185" y="604177"/>
                </a:lnTo>
                <a:lnTo>
                  <a:pt x="373900" y="565810"/>
                </a:lnTo>
                <a:lnTo>
                  <a:pt x="357327" y="545338"/>
                </a:lnTo>
                <a:lnTo>
                  <a:pt x="307086" y="486460"/>
                </a:lnTo>
                <a:lnTo>
                  <a:pt x="259029" y="428459"/>
                </a:lnTo>
                <a:lnTo>
                  <a:pt x="257314" y="426389"/>
                </a:lnTo>
                <a:lnTo>
                  <a:pt x="256959" y="424878"/>
                </a:lnTo>
                <a:lnTo>
                  <a:pt x="256717" y="422033"/>
                </a:lnTo>
                <a:lnTo>
                  <a:pt x="256540" y="421970"/>
                </a:lnTo>
                <a:lnTo>
                  <a:pt x="256540" y="426326"/>
                </a:lnTo>
                <a:lnTo>
                  <a:pt x="256082" y="427266"/>
                </a:lnTo>
                <a:lnTo>
                  <a:pt x="255397" y="426986"/>
                </a:lnTo>
                <a:lnTo>
                  <a:pt x="256540" y="426326"/>
                </a:lnTo>
                <a:lnTo>
                  <a:pt x="256540" y="421970"/>
                </a:lnTo>
                <a:lnTo>
                  <a:pt x="254152" y="420992"/>
                </a:lnTo>
                <a:lnTo>
                  <a:pt x="253492" y="419354"/>
                </a:lnTo>
                <a:lnTo>
                  <a:pt x="252209" y="418833"/>
                </a:lnTo>
                <a:lnTo>
                  <a:pt x="251815" y="415925"/>
                </a:lnTo>
                <a:lnTo>
                  <a:pt x="249948" y="413791"/>
                </a:lnTo>
                <a:lnTo>
                  <a:pt x="246786" y="412496"/>
                </a:lnTo>
                <a:lnTo>
                  <a:pt x="246938" y="408444"/>
                </a:lnTo>
                <a:lnTo>
                  <a:pt x="245071" y="406323"/>
                </a:lnTo>
                <a:lnTo>
                  <a:pt x="241833" y="404990"/>
                </a:lnTo>
                <a:lnTo>
                  <a:pt x="242062" y="400977"/>
                </a:lnTo>
                <a:lnTo>
                  <a:pt x="240195" y="398843"/>
                </a:lnTo>
                <a:lnTo>
                  <a:pt x="236880" y="397484"/>
                </a:lnTo>
                <a:lnTo>
                  <a:pt x="236626" y="394639"/>
                </a:lnTo>
                <a:lnTo>
                  <a:pt x="235978" y="393014"/>
                </a:lnTo>
                <a:lnTo>
                  <a:pt x="235318" y="391375"/>
                </a:lnTo>
                <a:lnTo>
                  <a:pt x="231521" y="391198"/>
                </a:lnTo>
                <a:lnTo>
                  <a:pt x="231825" y="387197"/>
                </a:lnTo>
                <a:lnTo>
                  <a:pt x="230047" y="385102"/>
                </a:lnTo>
                <a:lnTo>
                  <a:pt x="226644" y="383717"/>
                </a:lnTo>
                <a:lnTo>
                  <a:pt x="227025" y="379755"/>
                </a:lnTo>
                <a:lnTo>
                  <a:pt x="225247" y="377659"/>
                </a:lnTo>
                <a:lnTo>
                  <a:pt x="221843" y="376275"/>
                </a:lnTo>
                <a:lnTo>
                  <a:pt x="221284" y="375564"/>
                </a:lnTo>
                <a:lnTo>
                  <a:pt x="221475" y="372872"/>
                </a:lnTo>
                <a:lnTo>
                  <a:pt x="219875" y="370522"/>
                </a:lnTo>
                <a:lnTo>
                  <a:pt x="218084" y="369900"/>
                </a:lnTo>
                <a:lnTo>
                  <a:pt x="217271" y="368922"/>
                </a:lnTo>
                <a:lnTo>
                  <a:pt x="217144" y="368884"/>
                </a:lnTo>
                <a:lnTo>
                  <a:pt x="217144" y="370255"/>
                </a:lnTo>
                <a:lnTo>
                  <a:pt x="202107" y="364121"/>
                </a:lnTo>
                <a:lnTo>
                  <a:pt x="202107" y="368236"/>
                </a:lnTo>
                <a:lnTo>
                  <a:pt x="192100" y="364147"/>
                </a:lnTo>
                <a:lnTo>
                  <a:pt x="192633" y="364363"/>
                </a:lnTo>
                <a:lnTo>
                  <a:pt x="202107" y="368236"/>
                </a:lnTo>
                <a:lnTo>
                  <a:pt x="202107" y="364121"/>
                </a:lnTo>
                <a:lnTo>
                  <a:pt x="189687" y="359054"/>
                </a:lnTo>
                <a:lnTo>
                  <a:pt x="189598" y="358775"/>
                </a:lnTo>
                <a:lnTo>
                  <a:pt x="189598" y="359016"/>
                </a:lnTo>
                <a:lnTo>
                  <a:pt x="188480" y="358559"/>
                </a:lnTo>
                <a:lnTo>
                  <a:pt x="187820" y="357035"/>
                </a:lnTo>
                <a:lnTo>
                  <a:pt x="187972" y="356997"/>
                </a:lnTo>
                <a:lnTo>
                  <a:pt x="188658" y="357263"/>
                </a:lnTo>
                <a:lnTo>
                  <a:pt x="189547" y="358990"/>
                </a:lnTo>
                <a:lnTo>
                  <a:pt x="189598" y="358775"/>
                </a:lnTo>
                <a:lnTo>
                  <a:pt x="189268" y="357517"/>
                </a:lnTo>
                <a:lnTo>
                  <a:pt x="190144" y="359232"/>
                </a:lnTo>
                <a:lnTo>
                  <a:pt x="217144" y="370255"/>
                </a:lnTo>
                <a:lnTo>
                  <a:pt x="217144" y="368884"/>
                </a:lnTo>
                <a:lnTo>
                  <a:pt x="217424" y="364871"/>
                </a:lnTo>
                <a:lnTo>
                  <a:pt x="215785" y="362839"/>
                </a:lnTo>
                <a:lnTo>
                  <a:pt x="212242" y="361391"/>
                </a:lnTo>
                <a:lnTo>
                  <a:pt x="212623" y="357428"/>
                </a:lnTo>
                <a:lnTo>
                  <a:pt x="210985" y="355396"/>
                </a:lnTo>
                <a:lnTo>
                  <a:pt x="207441" y="353949"/>
                </a:lnTo>
                <a:lnTo>
                  <a:pt x="207899" y="350024"/>
                </a:lnTo>
                <a:lnTo>
                  <a:pt x="206197" y="347954"/>
                </a:lnTo>
                <a:lnTo>
                  <a:pt x="202717" y="346532"/>
                </a:lnTo>
                <a:lnTo>
                  <a:pt x="203174" y="342607"/>
                </a:lnTo>
                <a:lnTo>
                  <a:pt x="201460" y="340537"/>
                </a:lnTo>
                <a:lnTo>
                  <a:pt x="198069" y="339153"/>
                </a:lnTo>
                <a:lnTo>
                  <a:pt x="198450" y="335191"/>
                </a:lnTo>
                <a:lnTo>
                  <a:pt x="196735" y="333121"/>
                </a:lnTo>
                <a:lnTo>
                  <a:pt x="193421" y="331774"/>
                </a:lnTo>
                <a:lnTo>
                  <a:pt x="154698" y="261124"/>
                </a:lnTo>
                <a:lnTo>
                  <a:pt x="147815" y="252831"/>
                </a:lnTo>
                <a:lnTo>
                  <a:pt x="142430" y="243776"/>
                </a:lnTo>
                <a:lnTo>
                  <a:pt x="133743" y="223786"/>
                </a:lnTo>
                <a:lnTo>
                  <a:pt x="134594" y="222758"/>
                </a:lnTo>
                <a:lnTo>
                  <a:pt x="135763" y="221856"/>
                </a:lnTo>
                <a:lnTo>
                  <a:pt x="138836" y="220370"/>
                </a:lnTo>
                <a:lnTo>
                  <a:pt x="140970" y="219875"/>
                </a:lnTo>
                <a:lnTo>
                  <a:pt x="143713" y="219621"/>
                </a:lnTo>
                <a:lnTo>
                  <a:pt x="140690" y="212902"/>
                </a:lnTo>
                <a:lnTo>
                  <a:pt x="137960" y="204927"/>
                </a:lnTo>
                <a:lnTo>
                  <a:pt x="134200" y="197916"/>
                </a:lnTo>
                <a:lnTo>
                  <a:pt x="129044" y="191693"/>
                </a:lnTo>
                <a:lnTo>
                  <a:pt x="126504" y="189280"/>
                </a:lnTo>
                <a:lnTo>
                  <a:pt x="124193" y="186969"/>
                </a:lnTo>
                <a:lnTo>
                  <a:pt x="122961" y="183743"/>
                </a:lnTo>
                <a:lnTo>
                  <a:pt x="125120" y="185978"/>
                </a:lnTo>
                <a:lnTo>
                  <a:pt x="126809" y="189407"/>
                </a:lnTo>
                <a:lnTo>
                  <a:pt x="129044" y="191693"/>
                </a:lnTo>
                <a:lnTo>
                  <a:pt x="128333" y="188658"/>
                </a:lnTo>
                <a:lnTo>
                  <a:pt x="127889" y="184365"/>
                </a:lnTo>
                <a:lnTo>
                  <a:pt x="123863" y="184099"/>
                </a:lnTo>
                <a:lnTo>
                  <a:pt x="124117" y="182829"/>
                </a:lnTo>
                <a:lnTo>
                  <a:pt x="124879" y="179019"/>
                </a:lnTo>
                <a:lnTo>
                  <a:pt x="123215" y="174231"/>
                </a:lnTo>
                <a:lnTo>
                  <a:pt x="119164" y="171208"/>
                </a:lnTo>
                <a:lnTo>
                  <a:pt x="120078" y="167462"/>
                </a:lnTo>
                <a:lnTo>
                  <a:pt x="119380" y="164439"/>
                </a:lnTo>
                <a:lnTo>
                  <a:pt x="118033" y="163893"/>
                </a:lnTo>
                <a:lnTo>
                  <a:pt x="118033" y="181724"/>
                </a:lnTo>
                <a:lnTo>
                  <a:pt x="116471" y="181076"/>
                </a:lnTo>
                <a:lnTo>
                  <a:pt x="116713" y="179806"/>
                </a:lnTo>
                <a:lnTo>
                  <a:pt x="117932" y="180314"/>
                </a:lnTo>
                <a:lnTo>
                  <a:pt x="118033" y="181724"/>
                </a:lnTo>
                <a:lnTo>
                  <a:pt x="118033" y="163893"/>
                </a:lnTo>
                <a:lnTo>
                  <a:pt x="115976" y="163055"/>
                </a:lnTo>
                <a:lnTo>
                  <a:pt x="116027" y="160337"/>
                </a:lnTo>
                <a:lnTo>
                  <a:pt x="110896" y="158242"/>
                </a:lnTo>
                <a:lnTo>
                  <a:pt x="110782" y="156819"/>
                </a:lnTo>
                <a:lnTo>
                  <a:pt x="110883" y="155486"/>
                </a:lnTo>
                <a:lnTo>
                  <a:pt x="110921" y="156883"/>
                </a:lnTo>
                <a:lnTo>
                  <a:pt x="110972" y="158267"/>
                </a:lnTo>
                <a:lnTo>
                  <a:pt x="116027" y="160337"/>
                </a:lnTo>
                <a:lnTo>
                  <a:pt x="116065" y="158965"/>
                </a:lnTo>
                <a:lnTo>
                  <a:pt x="115633" y="157429"/>
                </a:lnTo>
                <a:lnTo>
                  <a:pt x="115201" y="155879"/>
                </a:lnTo>
                <a:lnTo>
                  <a:pt x="111658" y="154432"/>
                </a:lnTo>
                <a:lnTo>
                  <a:pt x="111683" y="153073"/>
                </a:lnTo>
                <a:lnTo>
                  <a:pt x="111340" y="151561"/>
                </a:lnTo>
                <a:lnTo>
                  <a:pt x="110159" y="149707"/>
                </a:lnTo>
                <a:lnTo>
                  <a:pt x="108369" y="142125"/>
                </a:lnTo>
                <a:lnTo>
                  <a:pt x="106032" y="134315"/>
                </a:lnTo>
                <a:lnTo>
                  <a:pt x="102628" y="127444"/>
                </a:lnTo>
                <a:lnTo>
                  <a:pt x="98145" y="121500"/>
                </a:lnTo>
                <a:lnTo>
                  <a:pt x="96545" y="113982"/>
                </a:lnTo>
                <a:lnTo>
                  <a:pt x="95097" y="106540"/>
                </a:lnTo>
                <a:lnTo>
                  <a:pt x="89966" y="100330"/>
                </a:lnTo>
                <a:lnTo>
                  <a:pt x="90678" y="95135"/>
                </a:lnTo>
                <a:lnTo>
                  <a:pt x="87934" y="91274"/>
                </a:lnTo>
                <a:lnTo>
                  <a:pt x="85496" y="87541"/>
                </a:lnTo>
                <a:lnTo>
                  <a:pt x="79870" y="66040"/>
                </a:lnTo>
                <a:lnTo>
                  <a:pt x="73825" y="44386"/>
                </a:lnTo>
                <a:lnTo>
                  <a:pt x="70777" y="32169"/>
                </a:lnTo>
                <a:lnTo>
                  <a:pt x="68491" y="22999"/>
                </a:lnTo>
                <a:lnTo>
                  <a:pt x="65900" y="0"/>
                </a:lnTo>
                <a:lnTo>
                  <a:pt x="58915" y="1270"/>
                </a:lnTo>
                <a:lnTo>
                  <a:pt x="51562" y="2387"/>
                </a:lnTo>
                <a:lnTo>
                  <a:pt x="45123" y="3873"/>
                </a:lnTo>
                <a:lnTo>
                  <a:pt x="39941" y="8623"/>
                </a:lnTo>
                <a:lnTo>
                  <a:pt x="38404" y="9359"/>
                </a:lnTo>
                <a:lnTo>
                  <a:pt x="37769" y="10477"/>
                </a:lnTo>
                <a:lnTo>
                  <a:pt x="37490" y="13106"/>
                </a:lnTo>
                <a:lnTo>
                  <a:pt x="31496" y="16154"/>
                </a:lnTo>
                <a:lnTo>
                  <a:pt x="23571" y="8801"/>
                </a:lnTo>
                <a:lnTo>
                  <a:pt x="18630" y="16395"/>
                </a:lnTo>
                <a:lnTo>
                  <a:pt x="7315" y="24117"/>
                </a:lnTo>
                <a:lnTo>
                  <a:pt x="1600" y="34137"/>
                </a:lnTo>
                <a:lnTo>
                  <a:pt x="0" y="45821"/>
                </a:lnTo>
                <a:lnTo>
                  <a:pt x="990" y="58572"/>
                </a:lnTo>
                <a:lnTo>
                  <a:pt x="16776" y="129476"/>
                </a:lnTo>
                <a:lnTo>
                  <a:pt x="40424" y="198081"/>
                </a:lnTo>
                <a:lnTo>
                  <a:pt x="60299" y="245960"/>
                </a:lnTo>
                <a:lnTo>
                  <a:pt x="81775" y="293116"/>
                </a:lnTo>
                <a:lnTo>
                  <a:pt x="105333" y="338378"/>
                </a:lnTo>
                <a:lnTo>
                  <a:pt x="130467" y="382905"/>
                </a:lnTo>
                <a:lnTo>
                  <a:pt x="157175" y="426720"/>
                </a:lnTo>
                <a:lnTo>
                  <a:pt x="185928" y="468604"/>
                </a:lnTo>
                <a:lnTo>
                  <a:pt x="216217" y="509752"/>
                </a:lnTo>
                <a:lnTo>
                  <a:pt x="248043" y="550164"/>
                </a:lnTo>
                <a:lnTo>
                  <a:pt x="281851" y="588632"/>
                </a:lnTo>
                <a:lnTo>
                  <a:pt x="316699" y="627519"/>
                </a:lnTo>
                <a:lnTo>
                  <a:pt x="354266" y="664781"/>
                </a:lnTo>
                <a:lnTo>
                  <a:pt x="392493" y="700938"/>
                </a:lnTo>
                <a:lnTo>
                  <a:pt x="431838" y="734809"/>
                </a:lnTo>
                <a:lnTo>
                  <a:pt x="472313" y="766394"/>
                </a:lnTo>
                <a:lnTo>
                  <a:pt x="513422" y="796874"/>
                </a:lnTo>
                <a:lnTo>
                  <a:pt x="555650" y="825055"/>
                </a:lnTo>
                <a:lnTo>
                  <a:pt x="599008" y="850963"/>
                </a:lnTo>
                <a:lnTo>
                  <a:pt x="642988" y="875753"/>
                </a:lnTo>
                <a:lnTo>
                  <a:pt x="688098" y="898258"/>
                </a:lnTo>
                <a:lnTo>
                  <a:pt x="733831" y="919645"/>
                </a:lnTo>
                <a:lnTo>
                  <a:pt x="780199" y="939914"/>
                </a:lnTo>
                <a:lnTo>
                  <a:pt x="827671" y="957897"/>
                </a:lnTo>
                <a:lnTo>
                  <a:pt x="924979" y="989342"/>
                </a:lnTo>
                <a:lnTo>
                  <a:pt x="1025740" y="1013955"/>
                </a:lnTo>
                <a:lnTo>
                  <a:pt x="1077290" y="1024001"/>
                </a:lnTo>
                <a:lnTo>
                  <a:pt x="1128369" y="1032484"/>
                </a:lnTo>
                <a:lnTo>
                  <a:pt x="1179817" y="1038364"/>
                </a:lnTo>
                <a:lnTo>
                  <a:pt x="1231201" y="1042860"/>
                </a:lnTo>
                <a:lnTo>
                  <a:pt x="1282598" y="1045984"/>
                </a:lnTo>
                <a:lnTo>
                  <a:pt x="1386078" y="1047026"/>
                </a:lnTo>
                <a:lnTo>
                  <a:pt x="1437805" y="1046162"/>
                </a:lnTo>
                <a:lnTo>
                  <a:pt x="1538262" y="1041857"/>
                </a:lnTo>
                <a:lnTo>
                  <a:pt x="1635315" y="1034796"/>
                </a:lnTo>
                <a:lnTo>
                  <a:pt x="1684147" y="1030020"/>
                </a:lnTo>
                <a:lnTo>
                  <a:pt x="1732572" y="1026439"/>
                </a:lnTo>
                <a:lnTo>
                  <a:pt x="1735416" y="1024864"/>
                </a:lnTo>
                <a:lnTo>
                  <a:pt x="1738185" y="1023251"/>
                </a:lnTo>
                <a:lnTo>
                  <a:pt x="1741030" y="1021664"/>
                </a:lnTo>
                <a:lnTo>
                  <a:pt x="1744357" y="1023023"/>
                </a:lnTo>
                <a:lnTo>
                  <a:pt x="1748536" y="1023353"/>
                </a:lnTo>
                <a:lnTo>
                  <a:pt x="1750771" y="1025639"/>
                </a:lnTo>
                <a:lnTo>
                  <a:pt x="1752473" y="1027709"/>
                </a:lnTo>
                <a:lnTo>
                  <a:pt x="1750085" y="1029474"/>
                </a:lnTo>
                <a:lnTo>
                  <a:pt x="1747189" y="1029665"/>
                </a:lnTo>
                <a:lnTo>
                  <a:pt x="1728343" y="1045298"/>
                </a:lnTo>
                <a:lnTo>
                  <a:pt x="1708899" y="1057935"/>
                </a:lnTo>
                <a:lnTo>
                  <a:pt x="1688261" y="1070102"/>
                </a:lnTo>
                <a:lnTo>
                  <a:pt x="1667294" y="1080757"/>
                </a:lnTo>
                <a:lnTo>
                  <a:pt x="1652866" y="1088580"/>
                </a:lnTo>
                <a:lnTo>
                  <a:pt x="1639328" y="1096784"/>
                </a:lnTo>
                <a:lnTo>
                  <a:pt x="1626489" y="1106627"/>
                </a:lnTo>
                <a:lnTo>
                  <a:pt x="1614665" y="1118273"/>
                </a:lnTo>
                <a:lnTo>
                  <a:pt x="1588655" y="1135100"/>
                </a:lnTo>
                <a:lnTo>
                  <a:pt x="1572018" y="1158481"/>
                </a:lnTo>
                <a:lnTo>
                  <a:pt x="1566557" y="1183690"/>
                </a:lnTo>
                <a:lnTo>
                  <a:pt x="1571205" y="1213015"/>
                </a:lnTo>
                <a:lnTo>
                  <a:pt x="1624838" y="1208824"/>
                </a:lnTo>
                <a:lnTo>
                  <a:pt x="1675130" y="1195031"/>
                </a:lnTo>
                <a:lnTo>
                  <a:pt x="1722399" y="1174534"/>
                </a:lnTo>
                <a:lnTo>
                  <a:pt x="1767484" y="1149019"/>
                </a:lnTo>
                <a:lnTo>
                  <a:pt x="1811642" y="1119022"/>
                </a:lnTo>
                <a:lnTo>
                  <a:pt x="1831987" y="1105382"/>
                </a:lnTo>
                <a:lnTo>
                  <a:pt x="1852777" y="1091907"/>
                </a:lnTo>
                <a:lnTo>
                  <a:pt x="1877745" y="1076032"/>
                </a:lnTo>
                <a:lnTo>
                  <a:pt x="1894865" y="1065174"/>
                </a:lnTo>
                <a:lnTo>
                  <a:pt x="1915134" y="1051496"/>
                </a:lnTo>
                <a:lnTo>
                  <a:pt x="1916404" y="1050645"/>
                </a:lnTo>
                <a:lnTo>
                  <a:pt x="1931619" y="1040384"/>
                </a:lnTo>
                <a:lnTo>
                  <a:pt x="1947075" y="1022007"/>
                </a:lnTo>
                <a:lnTo>
                  <a:pt x="1950097" y="998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70239" y="3910156"/>
            <a:ext cx="15298419" cy="560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1325">
              <a:lnSpc>
                <a:spcPct val="100000"/>
              </a:lnSpc>
              <a:spcBef>
                <a:spcPts val="100"/>
              </a:spcBef>
            </a:pPr>
            <a:r>
              <a:rPr dirty="0" sz="3200" spc="335">
                <a:solidFill>
                  <a:srgbClr val="003157"/>
                </a:solidFill>
                <a:latin typeface="Tahoma"/>
                <a:cs typeface="Tahoma"/>
              </a:rPr>
              <a:t>RESAMPLING</a:t>
            </a:r>
            <a:r>
              <a:rPr dirty="0" sz="3200" spc="415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105">
                <a:solidFill>
                  <a:srgbClr val="003157"/>
                </a:solidFill>
                <a:latin typeface="Tahoma"/>
                <a:cs typeface="Tahoma"/>
              </a:rPr>
              <a:t>IS</a:t>
            </a:r>
            <a:r>
              <a:rPr dirty="0" sz="3200" spc="42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95">
                <a:solidFill>
                  <a:srgbClr val="003157"/>
                </a:solidFill>
                <a:latin typeface="Tahoma"/>
                <a:cs typeface="Tahoma"/>
              </a:rPr>
              <a:t>THE</a:t>
            </a:r>
            <a:r>
              <a:rPr dirty="0" sz="3200" spc="415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285">
                <a:solidFill>
                  <a:srgbClr val="003157"/>
                </a:solidFill>
                <a:latin typeface="Tahoma"/>
                <a:cs typeface="Tahoma"/>
              </a:rPr>
              <a:t>KEY</a:t>
            </a:r>
            <a:endParaRPr sz="3200">
              <a:latin typeface="Tahoma"/>
              <a:cs typeface="Tahoma"/>
            </a:endParaRPr>
          </a:p>
          <a:p>
            <a:pPr algn="r" marL="154940" marR="8216265" indent="-142875">
              <a:lnSpc>
                <a:spcPct val="122600"/>
              </a:lnSpc>
              <a:spcBef>
                <a:spcPts val="2210"/>
              </a:spcBef>
            </a:pPr>
            <a:r>
              <a:rPr dirty="0" sz="2650" spc="-50">
                <a:solidFill>
                  <a:srgbClr val="F6F7F2"/>
                </a:solidFill>
                <a:latin typeface="Trebuchet MS"/>
                <a:cs typeface="Trebuchet MS"/>
              </a:rPr>
              <a:t>Bootstrap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goal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is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to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6F7F2"/>
                </a:solidFill>
                <a:latin typeface="Trebuchet MS"/>
                <a:cs typeface="Trebuchet MS"/>
              </a:rPr>
              <a:t>repeatedly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60">
                <a:solidFill>
                  <a:srgbClr val="F6F7F2"/>
                </a:solidFill>
                <a:latin typeface="Trebuchet MS"/>
                <a:cs typeface="Trebuchet MS"/>
              </a:rPr>
              <a:t>select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30">
                <a:solidFill>
                  <a:srgbClr val="F6F7F2"/>
                </a:solidFill>
                <a:latin typeface="Trebuchet MS"/>
                <a:cs typeface="Trebuchet MS"/>
              </a:rPr>
              <a:t>(N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14">
                <a:solidFill>
                  <a:srgbClr val="F6F7F2"/>
                </a:solidFill>
                <a:latin typeface="Trebuchet MS"/>
                <a:cs typeface="Trebuchet MS"/>
              </a:rPr>
              <a:t>times)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650" spc="-7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F6F7F2"/>
                </a:solidFill>
                <a:latin typeface="Trebuchet MS"/>
                <a:cs typeface="Trebuchet MS"/>
              </a:rPr>
              <a:t>random </a:t>
            </a:r>
            <a:r>
              <a:rPr dirty="0" sz="2650" spc="-45">
                <a:solidFill>
                  <a:srgbClr val="F6F7F2"/>
                </a:solidFill>
                <a:latin typeface="Trebuchet MS"/>
                <a:cs typeface="Trebuchet MS"/>
              </a:rPr>
              <a:t>sample </a:t>
            </a:r>
            <a:r>
              <a:rPr dirty="0" sz="2650" spc="65">
                <a:solidFill>
                  <a:srgbClr val="F6F7F2"/>
                </a:solidFill>
                <a:latin typeface="Tahoma"/>
                <a:cs typeface="Tahoma"/>
              </a:rPr>
              <a:t>with </a:t>
            </a:r>
            <a:r>
              <a:rPr dirty="0" sz="2650" spc="105">
                <a:solidFill>
                  <a:srgbClr val="F6F7F2"/>
                </a:solidFill>
                <a:latin typeface="Tahoma"/>
                <a:cs typeface="Tahoma"/>
              </a:rPr>
              <a:t>replacement </a:t>
            </a:r>
            <a:r>
              <a:rPr dirty="0" sz="2650" spc="-25">
                <a:solidFill>
                  <a:srgbClr val="F6F7F2"/>
                </a:solidFill>
                <a:latin typeface="Trebuchet MS"/>
                <a:cs typeface="Trebuchet MS"/>
              </a:rPr>
              <a:t>of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 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training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6F7F2"/>
                </a:solidFill>
                <a:latin typeface="Trebuchet MS"/>
                <a:cs typeface="Trebuchet MS"/>
              </a:rPr>
              <a:t>set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30">
                <a:solidFill>
                  <a:srgbClr val="F6F7F2"/>
                </a:solidFill>
                <a:latin typeface="Trebuchet MS"/>
                <a:cs typeface="Trebuchet MS"/>
              </a:rPr>
              <a:t>X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and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35">
                <a:solidFill>
                  <a:srgbClr val="F6F7F2"/>
                </a:solidFill>
                <a:latin typeface="Trebuchet MS"/>
                <a:cs typeface="Trebuchet MS"/>
              </a:rPr>
              <a:t>fit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trees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with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10">
                <a:solidFill>
                  <a:srgbClr val="F6F7F2"/>
                </a:solidFill>
                <a:latin typeface="Trebuchet MS"/>
                <a:cs typeface="Trebuchet MS"/>
              </a:rPr>
              <a:t>this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updated</a:t>
            </a:r>
            <a:endParaRPr sz="2650">
              <a:latin typeface="Trebuchet MS"/>
              <a:cs typeface="Trebuchet MS"/>
            </a:endParaRPr>
          </a:p>
          <a:p>
            <a:pPr algn="r" marR="8216265">
              <a:lnSpc>
                <a:spcPct val="100000"/>
              </a:lnSpc>
              <a:spcBef>
                <a:spcPts val="720"/>
              </a:spcBef>
            </a:pPr>
            <a:r>
              <a:rPr dirty="0" sz="2650" spc="20">
                <a:solidFill>
                  <a:srgbClr val="F6F7F2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rebuchet MS"/>
              <a:cs typeface="Trebuchet MS"/>
            </a:endParaRPr>
          </a:p>
          <a:p>
            <a:pPr algn="ctr" marL="8128000" marR="5080" indent="90805">
              <a:lnSpc>
                <a:spcPct val="125000"/>
              </a:lnSpc>
            </a:pPr>
            <a:r>
              <a:rPr dirty="0" sz="2650" spc="-3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434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50" spc="-1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50" spc="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50" spc="-2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50" spc="1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60">
                <a:solidFill>
                  <a:srgbClr val="FFBD58"/>
                </a:solidFill>
                <a:latin typeface="Tahoma"/>
                <a:cs typeface="Tahoma"/>
              </a:rPr>
              <a:t>d</a:t>
            </a:r>
            <a:r>
              <a:rPr dirty="0" sz="2650" spc="114">
                <a:solidFill>
                  <a:srgbClr val="FFBD58"/>
                </a:solidFill>
                <a:latin typeface="Tahoma"/>
                <a:cs typeface="Tahoma"/>
              </a:rPr>
              <a:t>e</a:t>
            </a:r>
            <a:r>
              <a:rPr dirty="0" sz="2650" spc="-60">
                <a:solidFill>
                  <a:srgbClr val="FFBD58"/>
                </a:solidFill>
                <a:latin typeface="Tahoma"/>
                <a:cs typeface="Tahoma"/>
              </a:rPr>
              <a:t>-  </a:t>
            </a:r>
            <a:r>
              <a:rPr dirty="0" sz="2650" spc="114">
                <a:solidFill>
                  <a:srgbClr val="FFBD58"/>
                </a:solidFill>
                <a:latin typeface="Tahoma"/>
                <a:cs typeface="Tahoma"/>
              </a:rPr>
              <a:t>correlated</a:t>
            </a:r>
            <a:r>
              <a:rPr dirty="0" sz="2650" spc="-5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650" spc="105">
                <a:solidFill>
                  <a:srgbClr val="FFBD58"/>
                </a:solidFill>
                <a:latin typeface="Tahoma"/>
                <a:cs typeface="Tahoma"/>
              </a:rPr>
              <a:t>way</a:t>
            </a:r>
            <a:r>
              <a:rPr dirty="0" sz="265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650" spc="-7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">
                <a:solidFill>
                  <a:srgbClr val="FFFFFF"/>
                </a:solidFill>
                <a:latin typeface="Trebuchet MS"/>
                <a:cs typeface="Trebuchet MS"/>
              </a:rPr>
              <a:t>approach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5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26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35">
                <a:solidFill>
                  <a:srgbClr val="FFFFFF"/>
                </a:solidFill>
                <a:latin typeface="Trebuchet MS"/>
                <a:cs typeface="Trebuchet MS"/>
              </a:rPr>
              <a:t>family: </a:t>
            </a:r>
            <a:r>
              <a:rPr dirty="0" sz="265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650" spc="-30">
                <a:solidFill>
                  <a:srgbClr val="FFFFFF"/>
                </a:solidFill>
                <a:latin typeface="Trebuchet MS"/>
                <a:cs typeface="Trebuchet MS"/>
              </a:rPr>
              <a:t>showing </a:t>
            </a:r>
            <a:r>
              <a:rPr dirty="0" sz="2650" spc="-12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dirty="0" sz="2650" spc="-75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dirty="0" sz="2650" spc="-55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everytime, </a:t>
            </a:r>
            <a:r>
              <a:rPr dirty="0" sz="2650" spc="-7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5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5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2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50" spc="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-36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5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50" spc="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50" spc="-1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50" spc="14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0">
                <a:solidFill>
                  <a:srgbClr val="FFFFFF"/>
                </a:solidFill>
                <a:latin typeface="Trebuchet MS"/>
                <a:cs typeface="Trebuchet MS"/>
              </a:rPr>
              <a:t>bias.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4044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28712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885937" y="1614322"/>
                  </a:moveTo>
                  <a:lnTo>
                    <a:pt x="1028687" y="1614322"/>
                  </a:lnTo>
                  <a:lnTo>
                    <a:pt x="1028687" y="1766722"/>
                  </a:lnTo>
                  <a:lnTo>
                    <a:pt x="1885937" y="1766722"/>
                  </a:lnTo>
                  <a:lnTo>
                    <a:pt x="1885937" y="1614322"/>
                  </a:lnTo>
                  <a:close/>
                </a:path>
                <a:path w="18288000" h="9258300">
                  <a:moveTo>
                    <a:pt x="17262272" y="0"/>
                  </a:moveTo>
                  <a:lnTo>
                    <a:pt x="16786022" y="0"/>
                  </a:lnTo>
                  <a:lnTo>
                    <a:pt x="16786022" y="476250"/>
                  </a:lnTo>
                  <a:lnTo>
                    <a:pt x="17262272" y="476250"/>
                  </a:lnTo>
                  <a:lnTo>
                    <a:pt x="17262272" y="0"/>
                  </a:lnTo>
                  <a:close/>
                </a:path>
                <a:path w="18288000" h="9258300">
                  <a:moveTo>
                    <a:pt x="18287988" y="2971800"/>
                  </a:moveTo>
                  <a:lnTo>
                    <a:pt x="0" y="2971800"/>
                  </a:lnTo>
                  <a:lnTo>
                    <a:pt x="0" y="9258287"/>
                  </a:lnTo>
                  <a:lnTo>
                    <a:pt x="18287988" y="9258287"/>
                  </a:lnTo>
                  <a:lnTo>
                    <a:pt x="18287988" y="297180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548035" y="9052586"/>
            <a:ext cx="829944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Scale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d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82509" y="9052586"/>
            <a:ext cx="56642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PC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A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94760" y="4828143"/>
            <a:ext cx="12449175" cy="4768215"/>
            <a:chOff x="2794760" y="4828143"/>
            <a:chExt cx="12449175" cy="4768215"/>
          </a:xfrm>
        </p:grpSpPr>
        <p:sp>
          <p:nvSpPr>
            <p:cNvPr id="9" name="object 9"/>
            <p:cNvSpPr/>
            <p:nvPr/>
          </p:nvSpPr>
          <p:spPr>
            <a:xfrm>
              <a:off x="11124628" y="4828145"/>
              <a:ext cx="4119245" cy="3101340"/>
            </a:xfrm>
            <a:custGeom>
              <a:avLst/>
              <a:gdLst/>
              <a:ahLst/>
              <a:cxnLst/>
              <a:rect l="l" t="t" r="r" b="b"/>
              <a:pathLst>
                <a:path w="4119244" h="3101340">
                  <a:moveTo>
                    <a:pt x="4119207" y="3089402"/>
                  </a:moveTo>
                  <a:lnTo>
                    <a:pt x="0" y="3089402"/>
                  </a:lnTo>
                  <a:lnTo>
                    <a:pt x="0" y="3100819"/>
                  </a:lnTo>
                  <a:lnTo>
                    <a:pt x="4119207" y="3100819"/>
                  </a:lnTo>
                  <a:lnTo>
                    <a:pt x="4119207" y="3089402"/>
                  </a:lnTo>
                  <a:close/>
                </a:path>
                <a:path w="4119244" h="3101340">
                  <a:moveTo>
                    <a:pt x="4119207" y="2059597"/>
                  </a:moveTo>
                  <a:lnTo>
                    <a:pt x="0" y="2059597"/>
                  </a:lnTo>
                  <a:lnTo>
                    <a:pt x="0" y="2071027"/>
                  </a:lnTo>
                  <a:lnTo>
                    <a:pt x="4119207" y="2071027"/>
                  </a:lnTo>
                  <a:lnTo>
                    <a:pt x="4119207" y="2059597"/>
                  </a:lnTo>
                  <a:close/>
                </a:path>
                <a:path w="4119244" h="3101340">
                  <a:moveTo>
                    <a:pt x="4119207" y="1029804"/>
                  </a:moveTo>
                  <a:lnTo>
                    <a:pt x="0" y="1029804"/>
                  </a:lnTo>
                  <a:lnTo>
                    <a:pt x="0" y="1041222"/>
                  </a:lnTo>
                  <a:lnTo>
                    <a:pt x="4119207" y="1041222"/>
                  </a:lnTo>
                  <a:lnTo>
                    <a:pt x="4119207" y="1029804"/>
                  </a:lnTo>
                  <a:close/>
                </a:path>
                <a:path w="4119244" h="3101340">
                  <a:moveTo>
                    <a:pt x="411920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4119207" y="11430"/>
                  </a:lnTo>
                  <a:lnTo>
                    <a:pt x="4119207" y="0"/>
                  </a:lnTo>
                  <a:close/>
                </a:path>
              </a:pathLst>
            </a:custGeom>
            <a:solidFill>
              <a:srgbClr val="5C6F1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124638" y="8947340"/>
              <a:ext cx="4119245" cy="11430"/>
            </a:xfrm>
            <a:custGeom>
              <a:avLst/>
              <a:gdLst/>
              <a:ahLst/>
              <a:cxnLst/>
              <a:rect l="l" t="t" r="r" b="b"/>
              <a:pathLst>
                <a:path w="4119244" h="11429">
                  <a:moveTo>
                    <a:pt x="4119197" y="11421"/>
                  </a:moveTo>
                  <a:lnTo>
                    <a:pt x="0" y="11421"/>
                  </a:lnTo>
                  <a:lnTo>
                    <a:pt x="0" y="0"/>
                  </a:lnTo>
                  <a:lnTo>
                    <a:pt x="4119197" y="0"/>
                  </a:lnTo>
                  <a:lnTo>
                    <a:pt x="4119197" y="11421"/>
                  </a:lnTo>
                  <a:close/>
                </a:path>
              </a:pathLst>
            </a:custGeom>
            <a:solidFill>
              <a:srgbClr val="5C6F1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24638" y="4951719"/>
              <a:ext cx="864235" cy="4001770"/>
            </a:xfrm>
            <a:custGeom>
              <a:avLst/>
              <a:gdLst/>
              <a:ahLst/>
              <a:cxnLst/>
              <a:rect l="l" t="t" r="r" b="b"/>
              <a:pathLst>
                <a:path w="864234" h="4001770">
                  <a:moveTo>
                    <a:pt x="863908" y="4001332"/>
                  </a:moveTo>
                  <a:lnTo>
                    <a:pt x="0" y="4001332"/>
                  </a:lnTo>
                  <a:lnTo>
                    <a:pt x="0" y="64574"/>
                  </a:lnTo>
                  <a:lnTo>
                    <a:pt x="14168" y="26942"/>
                  </a:lnTo>
                  <a:lnTo>
                    <a:pt x="46856" y="3524"/>
                  </a:lnTo>
                  <a:lnTo>
                    <a:pt x="64574" y="0"/>
                  </a:lnTo>
                  <a:lnTo>
                    <a:pt x="799333" y="0"/>
                  </a:lnTo>
                  <a:lnTo>
                    <a:pt x="836965" y="14168"/>
                  </a:lnTo>
                  <a:lnTo>
                    <a:pt x="860383" y="46856"/>
                  </a:lnTo>
                  <a:lnTo>
                    <a:pt x="863908" y="4001332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011389" y="5075471"/>
              <a:ext cx="864235" cy="3877945"/>
            </a:xfrm>
            <a:custGeom>
              <a:avLst/>
              <a:gdLst/>
              <a:ahLst/>
              <a:cxnLst/>
              <a:rect l="l" t="t" r="r" b="b"/>
              <a:pathLst>
                <a:path w="864234" h="3877945">
                  <a:moveTo>
                    <a:pt x="863908" y="3877579"/>
                  </a:moveTo>
                  <a:lnTo>
                    <a:pt x="0" y="3877579"/>
                  </a:lnTo>
                  <a:lnTo>
                    <a:pt x="0" y="64574"/>
                  </a:lnTo>
                  <a:lnTo>
                    <a:pt x="14168" y="26942"/>
                  </a:lnTo>
                  <a:lnTo>
                    <a:pt x="46857" y="3524"/>
                  </a:lnTo>
                  <a:lnTo>
                    <a:pt x="64574" y="0"/>
                  </a:lnTo>
                  <a:lnTo>
                    <a:pt x="799333" y="0"/>
                  </a:lnTo>
                  <a:lnTo>
                    <a:pt x="836965" y="14168"/>
                  </a:lnTo>
                  <a:lnTo>
                    <a:pt x="860384" y="46856"/>
                  </a:lnTo>
                  <a:lnTo>
                    <a:pt x="863908" y="3877579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7691276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8053226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8415176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8777126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9139076"/>
              <a:ext cx="95250" cy="952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760" y="9501026"/>
              <a:ext cx="95250" cy="952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761157" y="4647905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1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95818" y="5676751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0,7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41885" y="6705596"/>
            <a:ext cx="39116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5818" y="7734442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0,2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61157" y="8763289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6000" y="485171"/>
            <a:ext cx="11854815" cy="19723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9985">
              <a:lnSpc>
                <a:spcPts val="7665"/>
              </a:lnSpc>
              <a:spcBef>
                <a:spcPts val="100"/>
              </a:spcBef>
            </a:pPr>
            <a:r>
              <a:rPr dirty="0" sz="6400" spc="615">
                <a:solidFill>
                  <a:srgbClr val="FFFFFF"/>
                </a:solidFill>
                <a:latin typeface="Tahoma"/>
                <a:cs typeface="Tahoma"/>
              </a:rPr>
              <a:t>NDOM</a:t>
            </a:r>
            <a:r>
              <a:rPr dirty="0" sz="6400" spc="5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400" spc="385">
                <a:solidFill>
                  <a:srgbClr val="FFFFFF"/>
                </a:solidFill>
                <a:latin typeface="Tahoma"/>
                <a:cs typeface="Tahoma"/>
              </a:rPr>
              <a:t>FOREST</a:t>
            </a:r>
            <a:endParaRPr sz="6400">
              <a:latin typeface="Tahoma"/>
              <a:cs typeface="Tahoma"/>
            </a:endParaRPr>
          </a:p>
          <a:p>
            <a:pPr marL="12700">
              <a:lnSpc>
                <a:spcPts val="7665"/>
              </a:lnSpc>
            </a:pPr>
            <a:r>
              <a:rPr dirty="0" sz="6400" spc="495">
                <a:solidFill>
                  <a:srgbClr val="003157"/>
                </a:solidFill>
                <a:latin typeface="Tahoma"/>
                <a:cs typeface="Tahoma"/>
              </a:rPr>
              <a:t>HYPERPARAMETERS</a:t>
            </a:r>
            <a:r>
              <a:rPr dirty="0" sz="6400" spc="59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6400" spc="365">
                <a:solidFill>
                  <a:srgbClr val="003157"/>
                </a:solidFill>
                <a:latin typeface="Tahoma"/>
                <a:cs typeface="Tahoma"/>
              </a:rPr>
              <a:t>TUNING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24885" y="7154701"/>
            <a:ext cx="4986655" cy="25628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530225" marR="5080" indent="-518159">
              <a:lnSpc>
                <a:spcPts val="2850"/>
              </a:lnSpc>
              <a:spcBef>
                <a:spcPts val="220"/>
              </a:spcBef>
              <a:tabLst>
                <a:tab pos="1277620" algn="l"/>
                <a:tab pos="1722755" algn="l"/>
                <a:tab pos="3490595" algn="l"/>
                <a:tab pos="3758565" algn="l"/>
              </a:tabLst>
            </a:pPr>
            <a:r>
              <a:rPr dirty="0" sz="2400" spc="310">
                <a:solidFill>
                  <a:srgbClr val="FFBD58"/>
                </a:solidFill>
                <a:latin typeface="Tahoma"/>
                <a:cs typeface="Tahoma"/>
              </a:rPr>
              <a:t>Hyperparameters</a:t>
            </a:r>
            <a:r>
              <a:rPr dirty="0" sz="2400" spc="31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170">
                <a:solidFill>
                  <a:srgbClr val="FFBD58"/>
                </a:solidFill>
                <a:latin typeface="Tahoma"/>
                <a:cs typeface="Tahoma"/>
              </a:rPr>
              <a:t>to</a:t>
            </a:r>
            <a:r>
              <a:rPr dirty="0" sz="2400" spc="32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245">
                <a:solidFill>
                  <a:srgbClr val="FFBD58"/>
                </a:solidFill>
                <a:latin typeface="Tahoma"/>
                <a:cs typeface="Tahoma"/>
              </a:rPr>
              <a:t>be</a:t>
            </a:r>
            <a:r>
              <a:rPr dirty="0" sz="2400" spc="320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250">
                <a:solidFill>
                  <a:srgbClr val="FFBD58"/>
                </a:solidFill>
                <a:latin typeface="Tahoma"/>
                <a:cs typeface="Tahoma"/>
              </a:rPr>
              <a:t>tuned </a:t>
            </a:r>
            <a:r>
              <a:rPr dirty="0" sz="2400" spc="-73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45">
                <a:solidFill>
                  <a:srgbClr val="003157"/>
                </a:solidFill>
                <a:latin typeface="Trebuchet MS"/>
                <a:cs typeface="Trebuchet MS"/>
              </a:rPr>
              <a:t>num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of	</a:t>
            </a:r>
            <a:r>
              <a:rPr dirty="0" sz="2400" spc="145">
                <a:solidFill>
                  <a:srgbClr val="003157"/>
                </a:solidFill>
                <a:latin typeface="Trebuchet MS"/>
                <a:cs typeface="Trebuchet MS"/>
              </a:rPr>
              <a:t>estimators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	</a:t>
            </a:r>
            <a:r>
              <a:rPr dirty="0" sz="2400" spc="315">
                <a:solidFill>
                  <a:srgbClr val="003157"/>
                </a:solidFill>
                <a:latin typeface="Tahoma"/>
                <a:cs typeface="Tahoma"/>
              </a:rPr>
              <a:t>400</a:t>
            </a:r>
            <a:endParaRPr sz="2400">
              <a:latin typeface="Tahoma"/>
              <a:cs typeface="Tahoma"/>
            </a:endParaRPr>
          </a:p>
          <a:p>
            <a:pPr marL="530225" marR="1486535">
              <a:lnSpc>
                <a:spcPts val="2850"/>
              </a:lnSpc>
              <a:tabLst>
                <a:tab pos="1277620" algn="l"/>
                <a:tab pos="2311400" algn="l"/>
                <a:tab pos="2580005" algn="l"/>
                <a:tab pos="2716530" algn="l"/>
                <a:tab pos="2985135" algn="l"/>
              </a:tabLst>
            </a:pP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-130">
                <a:solidFill>
                  <a:srgbClr val="003157"/>
                </a:solidFill>
                <a:latin typeface="Trebuchet MS"/>
                <a:cs typeface="Trebuchet MS"/>
              </a:rPr>
              <a:t>x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405">
                <a:solidFill>
                  <a:srgbClr val="003157"/>
                </a:solidFill>
                <a:latin typeface="Tahoma"/>
                <a:cs typeface="Tahoma"/>
              </a:rPr>
              <a:t>0</a:t>
            </a:r>
            <a:r>
              <a:rPr dirty="0" sz="2400" spc="-55">
                <a:solidFill>
                  <a:srgbClr val="003157"/>
                </a:solidFill>
                <a:latin typeface="Tahoma"/>
                <a:cs typeface="Tahoma"/>
              </a:rPr>
              <a:t>.</a:t>
            </a:r>
            <a:r>
              <a:rPr dirty="0" sz="2400" spc="-509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003157"/>
                </a:solidFill>
                <a:latin typeface="Tahoma"/>
                <a:cs typeface="Tahoma"/>
              </a:rPr>
              <a:t>6  </a:t>
            </a:r>
            <a:r>
              <a:rPr dirty="0" sz="2400" spc="95">
                <a:solidFill>
                  <a:srgbClr val="003157"/>
                </a:solidFill>
                <a:latin typeface="Trebuchet MS"/>
                <a:cs typeface="Trebuchet MS"/>
              </a:rPr>
              <a:t>max	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depth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	</a:t>
            </a:r>
            <a:r>
              <a:rPr dirty="0" sz="2400" spc="-20">
                <a:solidFill>
                  <a:srgbClr val="003157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  <a:p>
            <a:pPr marL="530225" marR="1056005">
              <a:lnSpc>
                <a:spcPts val="2850"/>
              </a:lnSpc>
              <a:tabLst>
                <a:tab pos="1191895" algn="l"/>
                <a:tab pos="2192020" algn="l"/>
                <a:tab pos="2459990" algn="l"/>
                <a:tab pos="2576830" algn="l"/>
                <a:tab pos="3322320" algn="l"/>
                <a:tab pos="3375025" algn="l"/>
                <a:tab pos="3590290" algn="l"/>
                <a:tab pos="3642995" algn="l"/>
              </a:tabLst>
            </a:pP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-9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	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	</a:t>
            </a:r>
            <a:r>
              <a:rPr dirty="0" sz="2400" spc="-355">
                <a:solidFill>
                  <a:srgbClr val="003157"/>
                </a:solidFill>
                <a:latin typeface="Tahoma"/>
                <a:cs typeface="Tahoma"/>
              </a:rPr>
              <a:t>1</a:t>
            </a:r>
            <a:r>
              <a:rPr dirty="0" sz="2400" spc="-50">
                <a:solidFill>
                  <a:srgbClr val="003157"/>
                </a:solidFill>
                <a:latin typeface="Tahoma"/>
                <a:cs typeface="Tahoma"/>
              </a:rPr>
              <a:t>2  </a:t>
            </a:r>
            <a:r>
              <a:rPr dirty="0" sz="2400" spc="30">
                <a:solidFill>
                  <a:srgbClr val="003157"/>
                </a:solidFill>
                <a:latin typeface="Trebuchet MS"/>
                <a:cs typeface="Trebuchet MS"/>
              </a:rPr>
              <a:t>min	</a:t>
            </a: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samples		</a:t>
            </a:r>
            <a:r>
              <a:rPr dirty="0" sz="2400" spc="140">
                <a:solidFill>
                  <a:srgbClr val="003157"/>
                </a:solidFill>
                <a:latin typeface="Trebuchet MS"/>
                <a:cs typeface="Trebuchet MS"/>
              </a:rPr>
              <a:t>leaf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	</a:t>
            </a:r>
            <a:r>
              <a:rPr dirty="0" sz="2400" spc="-70">
                <a:solidFill>
                  <a:srgbClr val="003157"/>
                </a:solidFill>
                <a:latin typeface="Tahoma"/>
                <a:cs typeface="Tahoma"/>
              </a:rPr>
              <a:t>2 </a:t>
            </a:r>
            <a:r>
              <a:rPr dirty="0" sz="2400" spc="-65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2400" spc="180">
                <a:solidFill>
                  <a:srgbClr val="003157"/>
                </a:solidFill>
                <a:latin typeface="Trebuchet MS"/>
                <a:cs typeface="Trebuchet MS"/>
              </a:rPr>
              <a:t>bootstrap	</a:t>
            </a:r>
            <a:r>
              <a:rPr dirty="0" sz="2400" spc="100">
                <a:solidFill>
                  <a:srgbClr val="003157"/>
                </a:solidFill>
                <a:latin typeface="Trebuchet MS"/>
                <a:cs typeface="Trebuchet MS"/>
              </a:rPr>
              <a:t>-	</a:t>
            </a:r>
            <a:r>
              <a:rPr dirty="0" sz="2400" spc="200">
                <a:solidFill>
                  <a:srgbClr val="003157"/>
                </a:solidFill>
                <a:latin typeface="Tahoma"/>
                <a:cs typeface="Tahoma"/>
              </a:rPr>
              <a:t>True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29851" y="7154701"/>
            <a:ext cx="1165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FFBD58"/>
                </a:solidFill>
                <a:latin typeface="Tahoma"/>
                <a:cs typeface="Tahoma"/>
              </a:rPr>
              <a:t>-</a:t>
            </a:r>
            <a:r>
              <a:rPr dirty="0" sz="2400" spc="24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2400" spc="145">
                <a:solidFill>
                  <a:srgbClr val="FFBD58"/>
                </a:solidFill>
                <a:latin typeface="Tahoma"/>
                <a:cs typeface="Tahoma"/>
              </a:rPr>
              <a:t>BEST: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6732" y="4505084"/>
            <a:ext cx="8780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1530" algn="l"/>
                <a:tab pos="1536700" algn="l"/>
                <a:tab pos="2084070" algn="l"/>
                <a:tab pos="3849370" algn="l"/>
                <a:tab pos="4281805" algn="l"/>
                <a:tab pos="6694805" algn="l"/>
                <a:tab pos="7475855" algn="l"/>
                <a:tab pos="8134984" algn="l"/>
              </a:tabLst>
            </a:pPr>
            <a:r>
              <a:rPr dirty="0" sz="2400" spc="26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4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-95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-12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6732" y="4867034"/>
            <a:ext cx="8774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095" algn="l"/>
                <a:tab pos="2210435" algn="l"/>
                <a:tab pos="3293110" algn="l"/>
                <a:tab pos="3902075" algn="l"/>
                <a:tab pos="5062855" algn="l"/>
                <a:tab pos="5556885" algn="l"/>
                <a:tab pos="6273800" algn="l"/>
                <a:tab pos="6861175" algn="l"/>
              </a:tabLst>
            </a:pP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2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9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-1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-190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-27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app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6732" y="5228984"/>
            <a:ext cx="8782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5675" algn="l"/>
                <a:tab pos="2808605" algn="l"/>
                <a:tab pos="3726815" algn="l"/>
                <a:tab pos="4190365" algn="l"/>
                <a:tab pos="5015865" algn="l"/>
                <a:tab pos="5436870" algn="l"/>
                <a:tab pos="6324600" algn="l"/>
                <a:tab pos="7111365" algn="l"/>
                <a:tab pos="8021955" algn="l"/>
              </a:tabLst>
            </a:pP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ss</a:t>
            </a:r>
            <a:r>
              <a:rPr dirty="0" sz="2400" spc="-110" i="1">
                <a:solidFill>
                  <a:srgbClr val="003157"/>
                </a:solidFill>
                <a:latin typeface="Arial"/>
                <a:cs typeface="Arial"/>
              </a:rPr>
              <a:t>,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4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50" i="1">
                <a:solidFill>
                  <a:srgbClr val="003157"/>
                </a:solidFill>
                <a:latin typeface="Arial"/>
                <a:cs typeface="Arial"/>
              </a:rPr>
              <a:t>k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4892" y="5292070"/>
            <a:ext cx="3282652" cy="432396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56732" y="5590934"/>
            <a:ext cx="8773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1974850" algn="l"/>
                <a:tab pos="3539490" algn="l"/>
                <a:tab pos="4088129" algn="l"/>
                <a:tab pos="5553710" algn="l"/>
                <a:tab pos="6082665" algn="l"/>
                <a:tab pos="7573009" algn="l"/>
              </a:tabLst>
            </a:pP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tt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43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4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6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4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8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-1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6732" y="5952884"/>
            <a:ext cx="877379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  <a:tabLst>
                <a:tab pos="601345" algn="l"/>
                <a:tab pos="1077595" algn="l"/>
                <a:tab pos="2001520" algn="l"/>
                <a:tab pos="2059305" algn="l"/>
                <a:tab pos="3134995" algn="l"/>
                <a:tab pos="3311525" algn="l"/>
                <a:tab pos="3647440" algn="l"/>
                <a:tab pos="4891405" algn="l"/>
                <a:tab pos="5243830" algn="l"/>
                <a:tab pos="5636260" algn="l"/>
                <a:tab pos="6031230" algn="l"/>
                <a:tab pos="6957059" algn="l"/>
                <a:tab pos="8116570" algn="l"/>
                <a:tab pos="8586470" algn="l"/>
              </a:tabLst>
            </a:pPr>
            <a:r>
              <a:rPr dirty="0" sz="2400" spc="-60" i="1">
                <a:solidFill>
                  <a:srgbClr val="003157"/>
                </a:solidFill>
                <a:latin typeface="Arial"/>
                <a:cs typeface="Arial"/>
              </a:rPr>
              <a:t>(</a:t>
            </a:r>
            <a:r>
              <a:rPr dirty="0" sz="2400" spc="-43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-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12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-60" i="1">
                <a:solidFill>
                  <a:srgbClr val="003157"/>
                </a:solidFill>
                <a:latin typeface="Arial"/>
                <a:cs typeface="Arial"/>
              </a:rPr>
              <a:t>)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9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.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-17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50" i="1">
                <a:solidFill>
                  <a:srgbClr val="003157"/>
                </a:solidFill>
                <a:latin typeface="Arial"/>
                <a:cs typeface="Arial"/>
              </a:rPr>
              <a:t>k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0" i="1">
                <a:solidFill>
                  <a:srgbClr val="003157"/>
                </a:solidFill>
                <a:latin typeface="Arial"/>
                <a:cs typeface="Arial"/>
              </a:rPr>
              <a:t>a  </a:t>
            </a:r>
            <a:r>
              <a:rPr dirty="0" sz="2400" spc="280" i="1">
                <a:solidFill>
                  <a:srgbClr val="003157"/>
                </a:solidFill>
                <a:latin typeface="Arial"/>
                <a:cs typeface="Arial"/>
              </a:rPr>
              <a:t>Grid</a:t>
            </a:r>
            <a:r>
              <a:rPr dirty="0" sz="2400" spc="-235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Search		</a:t>
            </a:r>
            <a:r>
              <a:rPr dirty="0" sz="2400" spc="160" i="1">
                <a:solidFill>
                  <a:srgbClr val="003157"/>
                </a:solidFill>
                <a:latin typeface="Arial"/>
                <a:cs typeface="Arial"/>
              </a:rPr>
              <a:t>above	</a:t>
            </a:r>
            <a:r>
              <a:rPr dirty="0" sz="2400" spc="165" i="1">
                <a:solidFill>
                  <a:srgbClr val="003157"/>
                </a:solidFill>
                <a:latin typeface="Arial"/>
                <a:cs typeface="Arial"/>
              </a:rPr>
              <a:t>all	</a:t>
            </a:r>
            <a:r>
              <a:rPr dirty="0" sz="2400" spc="175" i="1">
                <a:solidFill>
                  <a:srgbClr val="003157"/>
                </a:solidFill>
                <a:latin typeface="Arial"/>
                <a:cs typeface="Arial"/>
              </a:rPr>
              <a:t>proposed	</a:t>
            </a:r>
            <a:r>
              <a:rPr dirty="0" sz="2400" spc="204" i="1">
                <a:solidFill>
                  <a:srgbClr val="003157"/>
                </a:solidFill>
                <a:latin typeface="Arial"/>
                <a:cs typeface="Arial"/>
              </a:rPr>
              <a:t>configurations.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6000" y="3100802"/>
            <a:ext cx="70624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345">
                <a:solidFill>
                  <a:srgbClr val="003157"/>
                </a:solidFill>
                <a:latin typeface="Tahoma"/>
                <a:cs typeface="Tahoma"/>
              </a:rPr>
              <a:t>STATISTICALLY</a:t>
            </a:r>
            <a:r>
              <a:rPr dirty="0" sz="3200" spc="42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210">
                <a:solidFill>
                  <a:srgbClr val="003157"/>
                </a:solidFill>
                <a:latin typeface="Tahoma"/>
                <a:cs typeface="Tahoma"/>
              </a:rPr>
              <a:t>HIGH</a:t>
            </a:r>
            <a:r>
              <a:rPr dirty="0" sz="3200" spc="420">
                <a:solidFill>
                  <a:srgbClr val="003157"/>
                </a:solidFill>
                <a:latin typeface="Tahoma"/>
                <a:cs typeface="Tahoma"/>
              </a:rPr>
              <a:t> </a:t>
            </a:r>
            <a:r>
              <a:rPr dirty="0" sz="3200" spc="254">
                <a:solidFill>
                  <a:srgbClr val="003157"/>
                </a:solidFill>
                <a:latin typeface="Tahoma"/>
                <a:cs typeface="Tahoma"/>
              </a:rPr>
              <a:t>RELEVANT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432313" y="4859411"/>
            <a:ext cx="119761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100" spc="185">
                <a:solidFill>
                  <a:srgbClr val="B4C181"/>
                </a:solidFill>
                <a:latin typeface="Tahoma"/>
                <a:cs typeface="Tahoma"/>
              </a:rPr>
              <a:t>A</a:t>
            </a:r>
            <a:r>
              <a:rPr dirty="0" sz="2100" spc="190">
                <a:solidFill>
                  <a:srgbClr val="B4C181"/>
                </a:solidFill>
                <a:latin typeface="Tahoma"/>
                <a:cs typeface="Tahoma"/>
              </a:rPr>
              <a:t>cc</a:t>
            </a:r>
            <a:r>
              <a:rPr dirty="0" sz="2100" spc="5">
                <a:solidFill>
                  <a:srgbClr val="B4C181"/>
                </a:solidFill>
                <a:latin typeface="Tahoma"/>
                <a:cs typeface="Tahoma"/>
              </a:rPr>
              <a:t>u</a:t>
            </a:r>
            <a:r>
              <a:rPr dirty="0" sz="2100" spc="40">
                <a:solidFill>
                  <a:srgbClr val="B4C181"/>
                </a:solidFill>
                <a:latin typeface="Tahoma"/>
                <a:cs typeface="Tahoma"/>
              </a:rPr>
              <a:t>r</a:t>
            </a:r>
            <a:r>
              <a:rPr dirty="0" sz="2100" spc="185">
                <a:solidFill>
                  <a:srgbClr val="B4C181"/>
                </a:solidFill>
                <a:latin typeface="Tahoma"/>
                <a:cs typeface="Tahoma"/>
              </a:rPr>
              <a:t>a</a:t>
            </a:r>
            <a:r>
              <a:rPr dirty="0" sz="2100" spc="190">
                <a:solidFill>
                  <a:srgbClr val="B4C181"/>
                </a:solidFill>
                <a:latin typeface="Tahoma"/>
                <a:cs typeface="Tahoma"/>
              </a:rPr>
              <a:t>c</a:t>
            </a:r>
            <a:r>
              <a:rPr dirty="0" sz="2100" spc="-10">
                <a:solidFill>
                  <a:srgbClr val="B4C181"/>
                </a:solidFill>
                <a:latin typeface="Tahoma"/>
                <a:cs typeface="Tahoma"/>
              </a:rPr>
              <a:t>y  </a:t>
            </a:r>
            <a:r>
              <a:rPr dirty="0" sz="2100" spc="295">
                <a:solidFill>
                  <a:srgbClr val="5C6F1F"/>
                </a:solidFill>
                <a:latin typeface="Tahoma"/>
                <a:cs typeface="Tahoma"/>
              </a:rPr>
              <a:t>MCC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08081" y="5025146"/>
            <a:ext cx="7264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dirty="0" sz="2100" spc="5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65314" y="5985269"/>
            <a:ext cx="7004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5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dirty="0" sz="2100" spc="-1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2100" spc="-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143375" y="5208029"/>
            <a:ext cx="57721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dirty="0" sz="2100" spc="12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470420" y="6846329"/>
            <a:ext cx="6991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5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-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dirty="0" sz="2100" spc="-1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2100" spc="-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 rot="1260000">
            <a:off x="16317729" y="8701010"/>
            <a:ext cx="159221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45"/>
              </a:lnSpc>
            </a:pPr>
            <a:r>
              <a:rPr dirty="0" baseline="2645" sz="3150" spc="-22">
                <a:solidFill>
                  <a:srgbClr val="003157"/>
                </a:solidFill>
                <a:latin typeface="Tahoma"/>
                <a:cs typeface="Tahoma"/>
              </a:rPr>
              <a:t>HYP</a:t>
            </a:r>
            <a:r>
              <a:rPr dirty="0" baseline="1322" sz="3150" spc="-22">
                <a:solidFill>
                  <a:srgbClr val="003157"/>
                </a:solidFill>
                <a:latin typeface="Tahoma"/>
                <a:cs typeface="Tahoma"/>
              </a:rPr>
              <a:t>OTHE</a:t>
            </a:r>
            <a:r>
              <a:rPr dirty="0" sz="2100" spc="-15">
                <a:solidFill>
                  <a:srgbClr val="003157"/>
                </a:solidFill>
                <a:latin typeface="Tahoma"/>
                <a:cs typeface="Tahoma"/>
              </a:rPr>
              <a:t>SIS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 rot="1260000">
            <a:off x="16186717" y="9046484"/>
            <a:ext cx="158157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50"/>
              </a:lnSpc>
            </a:pPr>
            <a:r>
              <a:rPr dirty="0" baseline="2645" sz="3150" spc="-37">
                <a:solidFill>
                  <a:srgbClr val="003157"/>
                </a:solidFill>
                <a:latin typeface="Tahoma"/>
                <a:cs typeface="Tahoma"/>
              </a:rPr>
              <a:t>CON</a:t>
            </a:r>
            <a:r>
              <a:rPr dirty="0" baseline="1322" sz="3150" spc="-37">
                <a:solidFill>
                  <a:srgbClr val="003157"/>
                </a:solidFill>
                <a:latin typeface="Tahoma"/>
                <a:cs typeface="Tahoma"/>
              </a:rPr>
              <a:t>FIRM</a:t>
            </a:r>
            <a:r>
              <a:rPr dirty="0" sz="2100" spc="-25">
                <a:solidFill>
                  <a:srgbClr val="003157"/>
                </a:solidFill>
                <a:latin typeface="Tahoma"/>
                <a:cs typeface="Tahoma"/>
              </a:rPr>
              <a:t>ED!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785201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71643" y="1028703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4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1190624" y="0"/>
                </a:lnTo>
                <a:lnTo>
                  <a:pt x="1190624" y="1190624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12627" y="3353822"/>
            <a:ext cx="9525" cy="4438650"/>
          </a:xfrm>
          <a:custGeom>
            <a:avLst/>
            <a:gdLst/>
            <a:ahLst/>
            <a:cxnLst/>
            <a:rect l="l" t="t" r="r" b="b"/>
            <a:pathLst>
              <a:path w="9525" h="4438650">
                <a:moveTo>
                  <a:pt x="9520" y="4438516"/>
                </a:moveTo>
                <a:lnTo>
                  <a:pt x="0" y="4438516"/>
                </a:lnTo>
                <a:lnTo>
                  <a:pt x="0" y="0"/>
                </a:lnTo>
                <a:lnTo>
                  <a:pt x="9520" y="0"/>
                </a:lnTo>
                <a:lnTo>
                  <a:pt x="9520" y="4438516"/>
                </a:lnTo>
                <a:close/>
              </a:path>
            </a:pathLst>
          </a:custGeom>
          <a:solidFill>
            <a:srgbClr val="F6F7F2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17540" y="3353822"/>
            <a:ext cx="9525" cy="4438650"/>
          </a:xfrm>
          <a:custGeom>
            <a:avLst/>
            <a:gdLst/>
            <a:ahLst/>
            <a:cxnLst/>
            <a:rect l="l" t="t" r="r" b="b"/>
            <a:pathLst>
              <a:path w="9525" h="4438650">
                <a:moveTo>
                  <a:pt x="9520" y="4438516"/>
                </a:moveTo>
                <a:lnTo>
                  <a:pt x="0" y="4438516"/>
                </a:lnTo>
                <a:lnTo>
                  <a:pt x="0" y="0"/>
                </a:lnTo>
                <a:lnTo>
                  <a:pt x="9520" y="0"/>
                </a:lnTo>
                <a:lnTo>
                  <a:pt x="9520" y="4438516"/>
                </a:lnTo>
                <a:close/>
              </a:path>
            </a:pathLst>
          </a:custGeom>
          <a:solidFill>
            <a:srgbClr val="F6F7F2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22451" y="3353822"/>
            <a:ext cx="9525" cy="4438650"/>
          </a:xfrm>
          <a:custGeom>
            <a:avLst/>
            <a:gdLst/>
            <a:ahLst/>
            <a:cxnLst/>
            <a:rect l="l" t="t" r="r" b="b"/>
            <a:pathLst>
              <a:path w="9525" h="4438650">
                <a:moveTo>
                  <a:pt x="9520" y="4438516"/>
                </a:moveTo>
                <a:lnTo>
                  <a:pt x="0" y="4438516"/>
                </a:lnTo>
                <a:lnTo>
                  <a:pt x="0" y="0"/>
                </a:lnTo>
                <a:lnTo>
                  <a:pt x="9520" y="0"/>
                </a:lnTo>
                <a:lnTo>
                  <a:pt x="9520" y="4438516"/>
                </a:lnTo>
                <a:close/>
              </a:path>
            </a:pathLst>
          </a:custGeom>
          <a:solidFill>
            <a:srgbClr val="F6F7F2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727364" y="3353822"/>
            <a:ext cx="9525" cy="4438650"/>
          </a:xfrm>
          <a:custGeom>
            <a:avLst/>
            <a:gdLst/>
            <a:ahLst/>
            <a:cxnLst/>
            <a:rect l="l" t="t" r="r" b="b"/>
            <a:pathLst>
              <a:path w="9525" h="4438650">
                <a:moveTo>
                  <a:pt x="9520" y="4438516"/>
                </a:moveTo>
                <a:lnTo>
                  <a:pt x="0" y="4438516"/>
                </a:lnTo>
                <a:lnTo>
                  <a:pt x="0" y="0"/>
                </a:lnTo>
                <a:lnTo>
                  <a:pt x="9520" y="0"/>
                </a:lnTo>
                <a:lnTo>
                  <a:pt x="9520" y="4438516"/>
                </a:lnTo>
                <a:close/>
              </a:path>
            </a:pathLst>
          </a:custGeom>
          <a:solidFill>
            <a:srgbClr val="F6F7F2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932276" y="3353822"/>
            <a:ext cx="9525" cy="4438650"/>
          </a:xfrm>
          <a:custGeom>
            <a:avLst/>
            <a:gdLst/>
            <a:ahLst/>
            <a:cxnLst/>
            <a:rect l="l" t="t" r="r" b="b"/>
            <a:pathLst>
              <a:path w="9525" h="4438650">
                <a:moveTo>
                  <a:pt x="9520" y="4438516"/>
                </a:moveTo>
                <a:lnTo>
                  <a:pt x="0" y="4438516"/>
                </a:lnTo>
                <a:lnTo>
                  <a:pt x="0" y="0"/>
                </a:lnTo>
                <a:lnTo>
                  <a:pt x="9520" y="0"/>
                </a:lnTo>
                <a:lnTo>
                  <a:pt x="9520" y="4438516"/>
                </a:lnTo>
                <a:close/>
              </a:path>
            </a:pathLst>
          </a:custGeom>
          <a:solidFill>
            <a:srgbClr val="F6F7F2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863283" y="7880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1597" y="3703782"/>
            <a:ext cx="2821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Tuned</a:t>
            </a:r>
            <a:r>
              <a:rPr dirty="0" sz="1800" spc="-2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RF</a:t>
            </a:r>
            <a:r>
              <a:rPr dirty="0" sz="1800" spc="-2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with</a:t>
            </a:r>
            <a:r>
              <a:rPr dirty="0" sz="1800" spc="-2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Scaled</a:t>
            </a:r>
            <a:r>
              <a:rPr dirty="0" sz="1800" spc="-2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8993" y="4841183"/>
            <a:ext cx="2223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Linear</a:t>
            </a:r>
            <a:r>
              <a:rPr dirty="0" sz="1800" spc="-3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SVM</a:t>
            </a:r>
            <a:r>
              <a:rPr dirty="0" sz="1800" spc="-3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with</a:t>
            </a:r>
            <a:r>
              <a:rPr dirty="0" sz="1800" spc="-3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PCA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76593" y="5978587"/>
            <a:ext cx="2376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NB</a:t>
            </a:r>
            <a:r>
              <a:rPr dirty="0" sz="1800" spc="-3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Gaussian</a:t>
            </a:r>
            <a:r>
              <a:rPr dirty="0" sz="1800" spc="-3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with</a:t>
            </a:r>
            <a:r>
              <a:rPr dirty="0" sz="1800" spc="-3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PCA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46800" y="7115994"/>
            <a:ext cx="1905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k-Means</a:t>
            </a:r>
            <a:r>
              <a:rPr dirty="0" sz="1800" spc="-50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with</a:t>
            </a:r>
            <a:r>
              <a:rPr dirty="0" sz="1800" spc="-45">
                <a:solidFill>
                  <a:srgbClr val="F6F7F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PCA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17387" y="3353820"/>
            <a:ext cx="4679950" cy="1026794"/>
            <a:chOff x="12117387" y="3353820"/>
            <a:chExt cx="4679950" cy="1026794"/>
          </a:xfrm>
        </p:grpSpPr>
        <p:sp>
          <p:nvSpPr>
            <p:cNvPr id="16" name="object 16"/>
            <p:cNvSpPr/>
            <p:nvPr/>
          </p:nvSpPr>
          <p:spPr>
            <a:xfrm>
              <a:off x="12117387" y="3353820"/>
              <a:ext cx="4679950" cy="504190"/>
            </a:xfrm>
            <a:custGeom>
              <a:avLst/>
              <a:gdLst/>
              <a:ahLst/>
              <a:cxnLst/>
              <a:rect l="l" t="t" r="r" b="b"/>
              <a:pathLst>
                <a:path w="4679950" h="504189">
                  <a:moveTo>
                    <a:pt x="4644886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644886" y="0"/>
                  </a:lnTo>
                  <a:lnTo>
                    <a:pt x="4650023" y="1022"/>
                  </a:lnTo>
                  <a:lnTo>
                    <a:pt x="4678797" y="29810"/>
                  </a:lnTo>
                  <a:lnTo>
                    <a:pt x="4679820" y="34950"/>
                  </a:lnTo>
                  <a:lnTo>
                    <a:pt x="4679820" y="468727"/>
                  </a:lnTo>
                  <a:lnTo>
                    <a:pt x="4650023" y="502656"/>
                  </a:lnTo>
                  <a:lnTo>
                    <a:pt x="4644886" y="503678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17387" y="3876549"/>
              <a:ext cx="4535170" cy="504190"/>
            </a:xfrm>
            <a:custGeom>
              <a:avLst/>
              <a:gdLst/>
              <a:ahLst/>
              <a:cxnLst/>
              <a:rect l="l" t="t" r="r" b="b"/>
              <a:pathLst>
                <a:path w="4535169" h="504189">
                  <a:moveTo>
                    <a:pt x="4500149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500149" y="0"/>
                  </a:lnTo>
                  <a:lnTo>
                    <a:pt x="4505286" y="1022"/>
                  </a:lnTo>
                  <a:lnTo>
                    <a:pt x="4534061" y="29810"/>
                  </a:lnTo>
                  <a:lnTo>
                    <a:pt x="4535083" y="34950"/>
                  </a:lnTo>
                  <a:lnTo>
                    <a:pt x="4535083" y="468727"/>
                  </a:lnTo>
                  <a:lnTo>
                    <a:pt x="4505286" y="502656"/>
                  </a:lnTo>
                  <a:lnTo>
                    <a:pt x="4500149" y="503678"/>
                  </a:lnTo>
                  <a:close/>
                </a:path>
              </a:pathLst>
            </a:custGeom>
            <a:solidFill>
              <a:srgbClr val="D6D0C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2117387" y="4491190"/>
            <a:ext cx="4540250" cy="1026794"/>
            <a:chOff x="12117387" y="4491190"/>
            <a:chExt cx="4540250" cy="1026794"/>
          </a:xfrm>
        </p:grpSpPr>
        <p:sp>
          <p:nvSpPr>
            <p:cNvPr id="19" name="object 19"/>
            <p:cNvSpPr/>
            <p:nvPr/>
          </p:nvSpPr>
          <p:spPr>
            <a:xfrm>
              <a:off x="12117387" y="4491190"/>
              <a:ext cx="4540250" cy="504190"/>
            </a:xfrm>
            <a:custGeom>
              <a:avLst/>
              <a:gdLst/>
              <a:ahLst/>
              <a:cxnLst/>
              <a:rect l="l" t="t" r="r" b="b"/>
              <a:pathLst>
                <a:path w="4540250" h="504189">
                  <a:moveTo>
                    <a:pt x="4505116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505116" y="0"/>
                  </a:lnTo>
                  <a:lnTo>
                    <a:pt x="4510253" y="1022"/>
                  </a:lnTo>
                  <a:lnTo>
                    <a:pt x="4539028" y="29810"/>
                  </a:lnTo>
                  <a:lnTo>
                    <a:pt x="4540050" y="34950"/>
                  </a:lnTo>
                  <a:lnTo>
                    <a:pt x="4540050" y="468727"/>
                  </a:lnTo>
                  <a:lnTo>
                    <a:pt x="4510253" y="502656"/>
                  </a:lnTo>
                  <a:lnTo>
                    <a:pt x="4505116" y="503678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7387" y="5013918"/>
              <a:ext cx="4279900" cy="504190"/>
            </a:xfrm>
            <a:custGeom>
              <a:avLst/>
              <a:gdLst/>
              <a:ahLst/>
              <a:cxnLst/>
              <a:rect l="l" t="t" r="r" b="b"/>
              <a:pathLst>
                <a:path w="4279900" h="504189">
                  <a:moveTo>
                    <a:pt x="4244581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244581" y="0"/>
                  </a:lnTo>
                  <a:lnTo>
                    <a:pt x="4249719" y="1022"/>
                  </a:lnTo>
                  <a:lnTo>
                    <a:pt x="4278494" y="29810"/>
                  </a:lnTo>
                  <a:lnTo>
                    <a:pt x="4279516" y="34950"/>
                  </a:lnTo>
                  <a:lnTo>
                    <a:pt x="4279516" y="468727"/>
                  </a:lnTo>
                  <a:lnTo>
                    <a:pt x="4249719" y="502656"/>
                  </a:lnTo>
                  <a:lnTo>
                    <a:pt x="4244581" y="503678"/>
                  </a:lnTo>
                  <a:close/>
                </a:path>
              </a:pathLst>
            </a:custGeom>
            <a:solidFill>
              <a:srgbClr val="D6D0C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2117387" y="5628560"/>
            <a:ext cx="4540250" cy="1026794"/>
            <a:chOff x="12117387" y="5628560"/>
            <a:chExt cx="4540250" cy="1026794"/>
          </a:xfrm>
        </p:grpSpPr>
        <p:sp>
          <p:nvSpPr>
            <p:cNvPr id="22" name="object 22"/>
            <p:cNvSpPr/>
            <p:nvPr/>
          </p:nvSpPr>
          <p:spPr>
            <a:xfrm>
              <a:off x="12117387" y="5628560"/>
              <a:ext cx="4540250" cy="504190"/>
            </a:xfrm>
            <a:custGeom>
              <a:avLst/>
              <a:gdLst/>
              <a:ahLst/>
              <a:cxnLst/>
              <a:rect l="l" t="t" r="r" b="b"/>
              <a:pathLst>
                <a:path w="4540250" h="504189">
                  <a:moveTo>
                    <a:pt x="4505116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505116" y="0"/>
                  </a:lnTo>
                  <a:lnTo>
                    <a:pt x="4510253" y="1022"/>
                  </a:lnTo>
                  <a:lnTo>
                    <a:pt x="4539028" y="29810"/>
                  </a:lnTo>
                  <a:lnTo>
                    <a:pt x="4540050" y="34950"/>
                  </a:lnTo>
                  <a:lnTo>
                    <a:pt x="4540050" y="468727"/>
                  </a:lnTo>
                  <a:lnTo>
                    <a:pt x="4510253" y="502656"/>
                  </a:lnTo>
                  <a:lnTo>
                    <a:pt x="4505116" y="503678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117387" y="6151288"/>
              <a:ext cx="4241165" cy="504190"/>
            </a:xfrm>
            <a:custGeom>
              <a:avLst/>
              <a:gdLst/>
              <a:ahLst/>
              <a:cxnLst/>
              <a:rect l="l" t="t" r="r" b="b"/>
              <a:pathLst>
                <a:path w="4241165" h="504190">
                  <a:moveTo>
                    <a:pt x="4205984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205984" y="0"/>
                  </a:lnTo>
                  <a:lnTo>
                    <a:pt x="4211122" y="1022"/>
                  </a:lnTo>
                  <a:lnTo>
                    <a:pt x="4239896" y="29810"/>
                  </a:lnTo>
                  <a:lnTo>
                    <a:pt x="4240918" y="34950"/>
                  </a:lnTo>
                  <a:lnTo>
                    <a:pt x="4240918" y="468727"/>
                  </a:lnTo>
                  <a:lnTo>
                    <a:pt x="4211122" y="502656"/>
                  </a:lnTo>
                  <a:lnTo>
                    <a:pt x="4205984" y="503678"/>
                  </a:lnTo>
                  <a:close/>
                </a:path>
              </a:pathLst>
            </a:custGeom>
            <a:solidFill>
              <a:srgbClr val="D6D0C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2117387" y="6765930"/>
            <a:ext cx="4116070" cy="1026794"/>
            <a:chOff x="12117387" y="6765930"/>
            <a:chExt cx="4116070" cy="1026794"/>
          </a:xfrm>
        </p:grpSpPr>
        <p:sp>
          <p:nvSpPr>
            <p:cNvPr id="25" name="object 25"/>
            <p:cNvSpPr/>
            <p:nvPr/>
          </p:nvSpPr>
          <p:spPr>
            <a:xfrm>
              <a:off x="12117387" y="6765930"/>
              <a:ext cx="4116070" cy="504190"/>
            </a:xfrm>
            <a:custGeom>
              <a:avLst/>
              <a:gdLst/>
              <a:ahLst/>
              <a:cxnLst/>
              <a:rect l="l" t="t" r="r" b="b"/>
              <a:pathLst>
                <a:path w="4116069" h="504190">
                  <a:moveTo>
                    <a:pt x="4080987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4080987" y="0"/>
                  </a:lnTo>
                  <a:lnTo>
                    <a:pt x="4086124" y="1022"/>
                  </a:lnTo>
                  <a:lnTo>
                    <a:pt x="4114898" y="29810"/>
                  </a:lnTo>
                  <a:lnTo>
                    <a:pt x="4115920" y="34950"/>
                  </a:lnTo>
                  <a:lnTo>
                    <a:pt x="4115920" y="468727"/>
                  </a:lnTo>
                  <a:lnTo>
                    <a:pt x="4086124" y="502655"/>
                  </a:lnTo>
                  <a:lnTo>
                    <a:pt x="4080987" y="503678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117387" y="7288658"/>
              <a:ext cx="3460115" cy="504190"/>
            </a:xfrm>
            <a:custGeom>
              <a:avLst/>
              <a:gdLst/>
              <a:ahLst/>
              <a:cxnLst/>
              <a:rect l="l" t="t" r="r" b="b"/>
              <a:pathLst>
                <a:path w="3460115" h="504190">
                  <a:moveTo>
                    <a:pt x="3424756" y="503678"/>
                  </a:moveTo>
                  <a:lnTo>
                    <a:pt x="0" y="503678"/>
                  </a:lnTo>
                  <a:lnTo>
                    <a:pt x="0" y="0"/>
                  </a:lnTo>
                  <a:lnTo>
                    <a:pt x="3424756" y="0"/>
                  </a:lnTo>
                  <a:lnTo>
                    <a:pt x="3429893" y="1022"/>
                  </a:lnTo>
                  <a:lnTo>
                    <a:pt x="3458667" y="29810"/>
                  </a:lnTo>
                  <a:lnTo>
                    <a:pt x="3459689" y="34950"/>
                  </a:lnTo>
                  <a:lnTo>
                    <a:pt x="3459689" y="468727"/>
                  </a:lnTo>
                  <a:lnTo>
                    <a:pt x="3429893" y="502656"/>
                  </a:lnTo>
                  <a:lnTo>
                    <a:pt x="3424756" y="503678"/>
                  </a:lnTo>
                  <a:close/>
                </a:path>
              </a:pathLst>
            </a:custGeom>
            <a:solidFill>
              <a:srgbClr val="D6D0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762660" y="2052037"/>
            <a:ext cx="6894195" cy="19723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7665"/>
              </a:lnSpc>
              <a:spcBef>
                <a:spcPts val="100"/>
              </a:spcBef>
            </a:pPr>
            <a:r>
              <a:rPr dirty="0" sz="6400" spc="590">
                <a:solidFill>
                  <a:srgbClr val="F6F7F2"/>
                </a:solidFill>
                <a:latin typeface="Tahoma"/>
                <a:cs typeface="Tahoma"/>
              </a:rPr>
              <a:t>PERFORMANCES</a:t>
            </a:r>
            <a:endParaRPr sz="6400">
              <a:latin typeface="Tahoma"/>
              <a:cs typeface="Tahoma"/>
            </a:endParaRPr>
          </a:p>
          <a:p>
            <a:pPr algn="r" marR="5080">
              <a:lnSpc>
                <a:spcPts val="7665"/>
              </a:lnSpc>
            </a:pPr>
            <a:r>
              <a:rPr dirty="0" sz="6400" spc="535">
                <a:solidFill>
                  <a:srgbClr val="F6F7F2"/>
                </a:solidFill>
                <a:latin typeface="Tahoma"/>
                <a:cs typeface="Tahoma"/>
              </a:rPr>
              <a:t>RECAP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5312" y="4806065"/>
            <a:ext cx="68218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95">
                <a:solidFill>
                  <a:srgbClr val="FFBD58"/>
                </a:solidFill>
                <a:latin typeface="Tahoma"/>
                <a:cs typeface="Tahoma"/>
              </a:rPr>
              <a:t>THE</a:t>
            </a:r>
            <a:r>
              <a:rPr dirty="0" sz="3200" spc="42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3200" spc="305">
                <a:solidFill>
                  <a:srgbClr val="FFBD58"/>
                </a:solidFill>
                <a:latin typeface="Tahoma"/>
                <a:cs typeface="Tahoma"/>
              </a:rPr>
              <a:t>MORE</a:t>
            </a:r>
            <a:r>
              <a:rPr dirty="0" sz="3200" spc="42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3200" spc="-330">
                <a:solidFill>
                  <a:srgbClr val="FFBD58"/>
                </a:solidFill>
                <a:latin typeface="Tahoma"/>
                <a:cs typeface="Tahoma"/>
              </a:rPr>
              <a:t>I</a:t>
            </a:r>
            <a:r>
              <a:rPr dirty="0" sz="3200" spc="42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3200" spc="270">
                <a:solidFill>
                  <a:srgbClr val="FFBD58"/>
                </a:solidFill>
                <a:latin typeface="Tahoma"/>
                <a:cs typeface="Tahoma"/>
              </a:rPr>
              <a:t>KNOW,</a:t>
            </a:r>
            <a:r>
              <a:rPr dirty="0" sz="3200" spc="42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3200" spc="95">
                <a:solidFill>
                  <a:srgbClr val="FFBD58"/>
                </a:solidFill>
                <a:latin typeface="Tahoma"/>
                <a:cs typeface="Tahoma"/>
              </a:rPr>
              <a:t>THE</a:t>
            </a:r>
            <a:r>
              <a:rPr dirty="0" sz="3200" spc="425">
                <a:solidFill>
                  <a:srgbClr val="FFBD58"/>
                </a:solidFill>
                <a:latin typeface="Tahoma"/>
                <a:cs typeface="Tahoma"/>
              </a:rPr>
              <a:t> </a:t>
            </a:r>
            <a:r>
              <a:rPr dirty="0" sz="3200" spc="114">
                <a:solidFill>
                  <a:srgbClr val="FFBD58"/>
                </a:solidFill>
                <a:latin typeface="Tahoma"/>
                <a:cs typeface="Tahoma"/>
              </a:rPr>
              <a:t>BETTER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72186" y="5574349"/>
            <a:ext cx="6985000" cy="254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297180">
              <a:lnSpc>
                <a:spcPct val="125000"/>
              </a:lnSpc>
              <a:spcBef>
                <a:spcPts val="100"/>
              </a:spcBef>
            </a:pP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Overall,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60">
                <a:solidFill>
                  <a:srgbClr val="F6F7F2"/>
                </a:solidFill>
                <a:latin typeface="Trebuchet MS"/>
                <a:cs typeface="Trebuchet MS"/>
              </a:rPr>
              <a:t>models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F6F7F2"/>
                </a:solidFill>
                <a:latin typeface="Trebuchet MS"/>
                <a:cs typeface="Trebuchet MS"/>
              </a:rPr>
              <a:t>behaved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45">
                <a:solidFill>
                  <a:srgbClr val="F6F7F2"/>
                </a:solidFill>
                <a:latin typeface="Trebuchet MS"/>
                <a:cs typeface="Trebuchet MS"/>
              </a:rPr>
              <a:t>very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well.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6F7F2"/>
                </a:solidFill>
                <a:latin typeface="Trebuchet MS"/>
                <a:cs typeface="Trebuchet MS"/>
              </a:rPr>
              <a:t>Among </a:t>
            </a:r>
            <a:r>
              <a:rPr dirty="0" sz="2650" spc="-7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those, </a:t>
            </a:r>
            <a:r>
              <a:rPr dirty="0" sz="2650" spc="-40">
                <a:solidFill>
                  <a:srgbClr val="F6F7F2"/>
                </a:solidFill>
                <a:latin typeface="Trebuchet MS"/>
                <a:cs typeface="Trebuchet MS"/>
              </a:rPr>
              <a:t>Random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Forest </a:t>
            </a:r>
            <a:r>
              <a:rPr dirty="0" sz="2650" spc="-40">
                <a:solidFill>
                  <a:srgbClr val="F6F7F2"/>
                </a:solidFill>
                <a:latin typeface="Trebuchet MS"/>
                <a:cs typeface="Trebuchet MS"/>
              </a:rPr>
              <a:t>Classifier </a:t>
            </a: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with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fine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Hyperparameters </a:t>
            </a:r>
            <a:r>
              <a:rPr dirty="0" sz="2650" spc="-110">
                <a:solidFill>
                  <a:srgbClr val="F6F7F2"/>
                </a:solidFill>
                <a:latin typeface="Trebuchet MS"/>
                <a:cs typeface="Trebuchet MS"/>
              </a:rPr>
              <a:t>Tuning </a:t>
            </a:r>
            <a:r>
              <a:rPr dirty="0" sz="2650" spc="-35">
                <a:solidFill>
                  <a:srgbClr val="F6F7F2"/>
                </a:solidFill>
                <a:latin typeface="Trebuchet MS"/>
                <a:cs typeface="Trebuchet MS"/>
              </a:rPr>
              <a:t>on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 </a:t>
            </a:r>
            <a:r>
              <a:rPr dirty="0" sz="2650" spc="-5">
                <a:solidFill>
                  <a:srgbClr val="F6F7F2"/>
                </a:solidFill>
                <a:latin typeface="Trebuchet MS"/>
                <a:cs typeface="Trebuchet MS"/>
              </a:rPr>
              <a:t>scaled </a:t>
            </a:r>
            <a:r>
              <a:rPr dirty="0" sz="2650" spc="-20">
                <a:solidFill>
                  <a:srgbClr val="F6F7F2"/>
                </a:solidFill>
                <a:latin typeface="Trebuchet MS"/>
                <a:cs typeface="Trebuchet MS"/>
              </a:rPr>
              <a:t>dataset 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F6F7F2"/>
                </a:solidFill>
                <a:latin typeface="Trebuchet MS"/>
                <a:cs typeface="Trebuchet MS"/>
              </a:rPr>
              <a:t>has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30">
                <a:solidFill>
                  <a:srgbClr val="F6F7F2"/>
                </a:solidFill>
                <a:latin typeface="Trebuchet MS"/>
                <a:cs typeface="Trebuchet MS"/>
              </a:rPr>
              <a:t>achieved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 </a:t>
            </a:r>
            <a:r>
              <a:rPr dirty="0" sz="2650" spc="-45">
                <a:solidFill>
                  <a:srgbClr val="F6F7F2"/>
                </a:solidFill>
                <a:latin typeface="Trebuchet MS"/>
                <a:cs typeface="Trebuchet MS"/>
              </a:rPr>
              <a:t>best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accuracy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and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290">
                <a:solidFill>
                  <a:srgbClr val="F6F7F2"/>
                </a:solidFill>
                <a:latin typeface="Trebuchet MS"/>
                <a:cs typeface="Trebuchet MS"/>
              </a:rPr>
              <a:t>MCC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6F7F2"/>
                </a:solidFill>
                <a:latin typeface="Trebuchet MS"/>
                <a:cs typeface="Trebuchet MS"/>
              </a:rPr>
              <a:t>score</a:t>
            </a:r>
            <a:endParaRPr sz="26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2650" spc="-65">
                <a:solidFill>
                  <a:srgbClr val="F6F7F2"/>
                </a:solidFill>
                <a:latin typeface="Trebuchet MS"/>
                <a:cs typeface="Trebuchet MS"/>
              </a:rPr>
              <a:t>possible.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86805" y="4374201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2879941" y="2660861"/>
            <a:ext cx="2647315" cy="4292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26895" algn="l"/>
              </a:tabLst>
            </a:pPr>
            <a:r>
              <a:rPr dirty="0" sz="2650" spc="2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50" spc="235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dirty="0" sz="265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65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650" spc="2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50" spc="23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650" spc="-1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650" spc="-1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375">
                <a:solidFill>
                  <a:srgbClr val="D6D0CB"/>
                </a:solidFill>
                <a:latin typeface="Tahoma"/>
                <a:cs typeface="Tahoma"/>
              </a:rPr>
              <a:t>M</a:t>
            </a:r>
            <a:r>
              <a:rPr dirty="0" sz="2650" spc="375">
                <a:solidFill>
                  <a:srgbClr val="D6D0CB"/>
                </a:solidFill>
                <a:latin typeface="Tahoma"/>
                <a:cs typeface="Tahoma"/>
              </a:rPr>
              <a:t>CC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041108" y="7880673"/>
            <a:ext cx="4644390" cy="136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9180" algn="l"/>
                <a:tab pos="2327910" algn="l"/>
                <a:tab pos="3470275" algn="l"/>
              </a:tabLst>
            </a:pPr>
            <a:r>
              <a:rPr dirty="0" sz="1800">
                <a:solidFill>
                  <a:srgbClr val="F6F7F2"/>
                </a:solidFill>
                <a:latin typeface="Arial MT"/>
                <a:cs typeface="Arial MT"/>
              </a:rPr>
              <a:t>0	0,25	0,5	0,75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 MT"/>
              <a:cs typeface="Arial MT"/>
            </a:endParaRPr>
          </a:p>
          <a:p>
            <a:pPr marL="1087755" marR="5080" indent="-1018540">
              <a:lnSpc>
                <a:spcPts val="2850"/>
              </a:lnSpc>
              <a:tabLst>
                <a:tab pos="2684145" algn="l"/>
                <a:tab pos="3315335" algn="l"/>
                <a:tab pos="3886200" algn="l"/>
              </a:tabLst>
            </a:pPr>
            <a:r>
              <a:rPr dirty="0" sz="2400" spc="14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00" spc="34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38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3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45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00" spc="31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23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34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400" spc="36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38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24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28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4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2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36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31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-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3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3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proposed	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228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F6F7F2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6000" y="1211304"/>
            <a:ext cx="6369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0">
                <a:solidFill>
                  <a:srgbClr val="F6F7F2"/>
                </a:solidFill>
                <a:latin typeface="Tahoma"/>
                <a:cs typeface="Tahoma"/>
              </a:rPr>
              <a:t>CONCLUSIONS</a:t>
            </a:r>
            <a:endParaRPr sz="6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8700" y="1028700"/>
            <a:ext cx="16233775" cy="8232775"/>
            <a:chOff x="1028700" y="1028700"/>
            <a:chExt cx="16233775" cy="8232775"/>
          </a:xfrm>
        </p:grpSpPr>
        <p:sp>
          <p:nvSpPr>
            <p:cNvPr id="8" name="object 8"/>
            <p:cNvSpPr/>
            <p:nvPr/>
          </p:nvSpPr>
          <p:spPr>
            <a:xfrm>
              <a:off x="1028687" y="2621609"/>
              <a:ext cx="857250" cy="6640195"/>
            </a:xfrm>
            <a:custGeom>
              <a:avLst/>
              <a:gdLst/>
              <a:ahLst/>
              <a:cxnLst/>
              <a:rect l="l" t="t" r="r" b="b"/>
              <a:pathLst>
                <a:path w="857250" h="6640195">
                  <a:moveTo>
                    <a:pt x="476250" y="6163589"/>
                  </a:moveTo>
                  <a:lnTo>
                    <a:pt x="0" y="6163589"/>
                  </a:lnTo>
                  <a:lnTo>
                    <a:pt x="0" y="6639839"/>
                  </a:lnTo>
                  <a:lnTo>
                    <a:pt x="476250" y="6639839"/>
                  </a:lnTo>
                  <a:lnTo>
                    <a:pt x="476250" y="6163589"/>
                  </a:lnTo>
                  <a:close/>
                </a:path>
                <a:path w="857250" h="6640195">
                  <a:moveTo>
                    <a:pt x="85725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857250" y="15240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786023" y="102870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673090">
              <a:lnSpc>
                <a:spcPct val="100000"/>
              </a:lnSpc>
              <a:spcBef>
                <a:spcPts val="100"/>
              </a:spcBef>
              <a:tabLst>
                <a:tab pos="7268209" algn="l"/>
                <a:tab pos="8169909" algn="l"/>
              </a:tabLst>
            </a:pPr>
            <a:r>
              <a:rPr dirty="0" spc="-190"/>
              <a:t>(</a:t>
            </a:r>
            <a:r>
              <a:rPr dirty="0" spc="-645"/>
              <a:t> </a:t>
            </a:r>
            <a:r>
              <a:rPr dirty="0" spc="470"/>
              <a:t>V</a:t>
            </a:r>
            <a:r>
              <a:rPr dirty="0" spc="370"/>
              <a:t>E</a:t>
            </a:r>
            <a:r>
              <a:rPr dirty="0" spc="190"/>
              <a:t>R</a:t>
            </a:r>
            <a:r>
              <a:rPr dirty="0" spc="425"/>
              <a:t>Y</a:t>
            </a:r>
            <a:r>
              <a:rPr dirty="0" spc="-190"/>
              <a:t>)</a:t>
            </a:r>
            <a:r>
              <a:rPr dirty="0"/>
              <a:t>	</a:t>
            </a:r>
            <a:r>
              <a:rPr dirty="0" spc="225"/>
              <a:t>B</a:t>
            </a:r>
            <a:r>
              <a:rPr dirty="0" spc="125"/>
              <a:t>I</a:t>
            </a:r>
            <a:r>
              <a:rPr dirty="0" spc="365"/>
              <a:t>G</a:t>
            </a:r>
            <a:r>
              <a:rPr dirty="0"/>
              <a:t>	</a:t>
            </a:r>
            <a:r>
              <a:rPr dirty="0" spc="425"/>
              <a:t>D</a:t>
            </a:r>
            <a:r>
              <a:rPr dirty="0" spc="400"/>
              <a:t>A</a:t>
            </a:r>
            <a:r>
              <a:rPr dirty="0" spc="-135"/>
              <a:t>T</a:t>
            </a:r>
            <a:r>
              <a:rPr dirty="0" spc="85"/>
              <a:t>A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161516" y="6800053"/>
          <a:ext cx="6874509" cy="88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030"/>
                <a:gridCol w="1546859"/>
                <a:gridCol w="2138680"/>
                <a:gridCol w="884554"/>
                <a:gridCol w="1302384"/>
              </a:tblGrid>
              <a:tr h="444296">
                <a:tc>
                  <a:txBody>
                    <a:bodyPr/>
                    <a:lstStyle/>
                    <a:p>
                      <a:pPr marL="31750">
                        <a:lnSpc>
                          <a:spcPts val="3040"/>
                        </a:lnSpc>
                      </a:pP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r>
                        <a:rPr dirty="0" sz="3200" spc="-64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200" spc="31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200" spc="-64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'</a:t>
                      </a:r>
                      <a:r>
                        <a:rPr dirty="0" sz="3200" spc="-64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3040"/>
                        </a:lnSpc>
                      </a:pPr>
                      <a:r>
                        <a:rPr dirty="0" sz="3200" spc="54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GOOD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3040"/>
                        </a:lnSpc>
                      </a:pPr>
                      <a:r>
                        <a:rPr dirty="0" sz="3200" spc="37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BECAUSE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3040"/>
                        </a:lnSpc>
                      </a:pPr>
                      <a:r>
                        <a:rPr dirty="0" sz="3200" spc="31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200" spc="-64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'</a:t>
                      </a:r>
                      <a:r>
                        <a:rPr dirty="0" sz="3200" spc="-64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20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3040"/>
                        </a:lnSpc>
                      </a:pPr>
                      <a:r>
                        <a:rPr dirty="0" sz="3200" spc="34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DONE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31750">
                        <a:lnSpc>
                          <a:spcPts val="3340"/>
                        </a:lnSpc>
                      </a:pPr>
                      <a:r>
                        <a:rPr dirty="0" sz="3200" spc="105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THIS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3340"/>
                        </a:lnSpc>
                      </a:pPr>
                      <a:r>
                        <a:rPr dirty="0" sz="3200" spc="260">
                          <a:solidFill>
                            <a:srgbClr val="B4C181"/>
                          </a:solidFill>
                          <a:latin typeface="Trebuchet MS"/>
                          <a:cs typeface="Trebuchet MS"/>
                        </a:rPr>
                        <a:t>WAY"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6F7F3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180566" y="1171079"/>
            <a:ext cx="7031990" cy="4882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95"/>
              </a:spcBef>
            </a:pP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Genomics </a:t>
            </a:r>
            <a:r>
              <a:rPr dirty="0" sz="2350" spc="30">
                <a:solidFill>
                  <a:srgbClr val="5C6F1F"/>
                </a:solidFill>
                <a:latin typeface="Trebuchet MS"/>
                <a:cs typeface="Trebuchet MS"/>
              </a:rPr>
              <a:t>databases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are 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truly 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highly </a:t>
            </a:r>
            <a:r>
              <a:rPr dirty="0" sz="2350" spc="30">
                <a:solidFill>
                  <a:srgbClr val="5C6F1F"/>
                </a:solidFill>
                <a:latin typeface="Trebuchet MS"/>
                <a:cs typeface="Trebuchet MS"/>
              </a:rPr>
              <a:t>data 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populated 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f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229">
                <a:solidFill>
                  <a:srgbClr val="5C6F1F"/>
                </a:solidFill>
                <a:latin typeface="Trebuchet MS"/>
                <a:cs typeface="Trebuchet MS"/>
              </a:rPr>
              <a:t>.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F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17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h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114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315">
                <a:solidFill>
                  <a:srgbClr val="5C6F1F"/>
                </a:solidFill>
                <a:latin typeface="Trebuchet MS"/>
                <a:cs typeface="Trebuchet MS"/>
              </a:rPr>
              <a:t>,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f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h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7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w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90">
                <a:solidFill>
                  <a:srgbClr val="5C6F1F"/>
                </a:solidFill>
                <a:latin typeface="Trebuchet MS"/>
                <a:cs typeface="Trebuchet MS"/>
              </a:rPr>
              <a:t>k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315">
                <a:solidFill>
                  <a:srgbClr val="5C6F1F"/>
                </a:solidFill>
                <a:latin typeface="Trebuchet MS"/>
                <a:cs typeface="Trebuchet MS"/>
              </a:rPr>
              <a:t>,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45">
                <a:solidFill>
                  <a:srgbClr val="5C6F1F"/>
                </a:solidFill>
                <a:latin typeface="Trebuchet MS"/>
                <a:cs typeface="Trebuchet MS"/>
              </a:rPr>
              <a:t>m</a:t>
            </a:r>
            <a:r>
              <a:rPr dirty="0" sz="2350" spc="114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y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b</a:t>
            </a:r>
            <a:r>
              <a:rPr dirty="0" sz="2350" spc="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f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350" spc="-175">
                <a:solidFill>
                  <a:srgbClr val="5C6F1F"/>
                </a:solidFill>
                <a:latin typeface="Trebuchet MS"/>
                <a:cs typeface="Trebuchet MS"/>
              </a:rPr>
              <a:t>l 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to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exploit </a:t>
            </a:r>
            <a:r>
              <a:rPr dirty="0" sz="2350" spc="-45">
                <a:solidFill>
                  <a:srgbClr val="5C6F1F"/>
                </a:solidFill>
                <a:latin typeface="Trebuchet MS"/>
                <a:cs typeface="Trebuchet MS"/>
              </a:rPr>
              <a:t>fine-tuned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Random </a:t>
            </a:r>
            <a:r>
              <a:rPr dirty="0" sz="2350" spc="-60">
                <a:solidFill>
                  <a:srgbClr val="5C6F1F"/>
                </a:solidFill>
                <a:latin typeface="Trebuchet MS"/>
                <a:cs typeface="Trebuchet MS"/>
              </a:rPr>
              <a:t>Forest </a:t>
            </a:r>
            <a:r>
              <a:rPr dirty="0" sz="2350" spc="-25">
                <a:solidFill>
                  <a:srgbClr val="5C6F1F"/>
                </a:solidFill>
                <a:latin typeface="Trebuchet MS"/>
                <a:cs typeface="Trebuchet MS"/>
              </a:rPr>
              <a:t>Classifiers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to 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surf </a:t>
            </a:r>
            <a:r>
              <a:rPr dirty="0" sz="2350" spc="-69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across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all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5">
                <a:solidFill>
                  <a:srgbClr val="5C6F1F"/>
                </a:solidFill>
                <a:latin typeface="Trebuchet MS"/>
                <a:cs typeface="Trebuchet MS"/>
              </a:rPr>
              <a:t>these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infos.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028065" algn="l"/>
                <a:tab pos="1813560" algn="l"/>
              </a:tabLst>
            </a:pPr>
            <a:r>
              <a:rPr dirty="0" sz="3200" spc="140">
                <a:solidFill>
                  <a:srgbClr val="B4C181"/>
                </a:solidFill>
                <a:latin typeface="Trebuchet MS"/>
                <a:cs typeface="Trebuchet MS"/>
              </a:rPr>
              <a:t>NOT	</a:t>
            </a:r>
            <a:r>
              <a:rPr dirty="0" sz="3200" spc="490">
                <a:solidFill>
                  <a:srgbClr val="B4C181"/>
                </a:solidFill>
                <a:latin typeface="Trebuchet MS"/>
                <a:cs typeface="Trebuchet MS"/>
              </a:rPr>
              <a:t>SO	</a:t>
            </a:r>
            <a:r>
              <a:rPr dirty="0" sz="3200" spc="250">
                <a:solidFill>
                  <a:srgbClr val="B4C181"/>
                </a:solidFill>
                <a:latin typeface="Trebuchet MS"/>
                <a:cs typeface="Trebuchet MS"/>
              </a:rPr>
              <a:t>STRAIGHTFORWARD</a:t>
            </a:r>
            <a:endParaRPr sz="3200">
              <a:latin typeface="Trebuchet MS"/>
              <a:cs typeface="Trebuchet MS"/>
            </a:endParaRPr>
          </a:p>
          <a:p>
            <a:pPr marL="12700" marR="14604">
              <a:lnSpc>
                <a:spcPct val="123400"/>
              </a:lnSpc>
              <a:spcBef>
                <a:spcPts val="1375"/>
              </a:spcBef>
            </a:pP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Certainly, 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against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25">
                <a:solidFill>
                  <a:srgbClr val="5C6F1F"/>
                </a:solidFill>
                <a:latin typeface="Trebuchet MS"/>
                <a:cs typeface="Trebuchet MS"/>
              </a:rPr>
              <a:t>high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0">
                <a:solidFill>
                  <a:srgbClr val="5C6F1F"/>
                </a:solidFill>
                <a:latin typeface="Trebuchet MS"/>
                <a:cs typeface="Trebuchet MS"/>
              </a:rPr>
              <a:t>dimensional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30">
                <a:solidFill>
                  <a:srgbClr val="5C6F1F"/>
                </a:solidFill>
                <a:latin typeface="Trebuchet MS"/>
                <a:cs typeface="Trebuchet MS"/>
              </a:rPr>
              <a:t>data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14">
                <a:solidFill>
                  <a:srgbClr val="5C6F1F"/>
                </a:solidFill>
                <a:latin typeface="Trebuchet MS"/>
                <a:cs typeface="Trebuchet MS"/>
              </a:rPr>
              <a:t>PCA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is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20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20">
                <a:solidFill>
                  <a:srgbClr val="5C6F1F"/>
                </a:solidFill>
                <a:latin typeface="Trebuchet MS"/>
                <a:cs typeface="Trebuchet MS"/>
              </a:rPr>
              <a:t>very </a:t>
            </a:r>
            <a:r>
              <a:rPr dirty="0" sz="2350" spc="-69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w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f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350" spc="-175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w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114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229">
                <a:solidFill>
                  <a:srgbClr val="5C6F1F"/>
                </a:solidFill>
                <a:latin typeface="Trebuchet MS"/>
                <a:cs typeface="Trebuchet MS"/>
              </a:rPr>
              <a:t>.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20">
                <a:solidFill>
                  <a:srgbClr val="5C6F1F"/>
                </a:solidFill>
                <a:latin typeface="Trebuchet MS"/>
                <a:cs typeface="Trebuchet MS"/>
              </a:rPr>
              <a:t>H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w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v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315">
                <a:solidFill>
                  <a:srgbClr val="5C6F1F"/>
                </a:solidFill>
                <a:latin typeface="Trebuchet MS"/>
                <a:cs typeface="Trebuchet MS"/>
              </a:rPr>
              <a:t>,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70">
                <a:solidFill>
                  <a:srgbClr val="5C6F1F"/>
                </a:solidFill>
                <a:latin typeface="Trebuchet MS"/>
                <a:cs typeface="Trebuchet MS"/>
              </a:rPr>
              <a:t>c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350" spc="-180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45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b</a:t>
            </a:r>
            <a:r>
              <a:rPr dirty="0" sz="2350" spc="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70">
                <a:solidFill>
                  <a:srgbClr val="5C6F1F"/>
                </a:solidFill>
                <a:latin typeface="Trebuchet MS"/>
                <a:cs typeface="Trebuchet MS"/>
              </a:rPr>
              <a:t>c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v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5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30">
                <a:solidFill>
                  <a:srgbClr val="5C6F1F"/>
                </a:solidFill>
                <a:latin typeface="Trebuchet MS"/>
                <a:cs typeface="Trebuchet MS"/>
              </a:rPr>
              <a:t>o 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explore 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other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paths,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that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could give 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the </a:t>
            </a:r>
            <a:r>
              <a:rPr dirty="0" sz="2350" spc="-30">
                <a:solidFill>
                  <a:srgbClr val="5C6F1F"/>
                </a:solidFill>
                <a:latin typeface="Trebuchet MS"/>
                <a:cs typeface="Trebuchet MS"/>
              </a:rPr>
              <a:t>best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by </a:t>
            </a:r>
            <a:r>
              <a:rPr dirty="0" sz="2350" spc="-5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5">
                <a:solidFill>
                  <a:srgbClr val="5C6F1F"/>
                </a:solidFill>
                <a:latin typeface="Trebuchet MS"/>
                <a:cs typeface="Trebuchet MS"/>
              </a:rPr>
              <a:t>learning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informations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0">
                <a:solidFill>
                  <a:srgbClr val="5C6F1F"/>
                </a:solidFill>
                <a:latin typeface="Trebuchet MS"/>
                <a:cs typeface="Trebuchet MS"/>
              </a:rPr>
              <a:t>through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20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large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0">
                <a:solidFill>
                  <a:srgbClr val="5C6F1F"/>
                </a:solidFill>
                <a:latin typeface="Trebuchet MS"/>
                <a:cs typeface="Trebuchet MS"/>
              </a:rPr>
              <a:t>set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of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features.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80566" y="7836632"/>
            <a:ext cx="6854825" cy="1793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95"/>
              </a:spcBef>
            </a:pP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We 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grew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up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by </a:t>
            </a:r>
            <a:r>
              <a:rPr dirty="0" sz="2350" spc="120">
                <a:solidFill>
                  <a:srgbClr val="5C6F1F"/>
                </a:solidFill>
                <a:latin typeface="Trebuchet MS"/>
                <a:cs typeface="Trebuchet MS"/>
              </a:rPr>
              <a:t>a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"trial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and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error" </a:t>
            </a:r>
            <a:r>
              <a:rPr dirty="0" sz="2350" spc="20">
                <a:solidFill>
                  <a:srgbClr val="5C6F1F"/>
                </a:solidFill>
                <a:latin typeface="Trebuchet MS"/>
                <a:cs typeface="Trebuchet MS"/>
              </a:rPr>
              <a:t>approach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and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for 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cancer-related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25">
                <a:solidFill>
                  <a:srgbClr val="5C6F1F"/>
                </a:solidFill>
                <a:latin typeface="Trebuchet MS"/>
                <a:cs typeface="Trebuchet MS"/>
              </a:rPr>
              <a:t>topics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we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can't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5">
                <a:solidFill>
                  <a:srgbClr val="5C6F1F"/>
                </a:solidFill>
                <a:latin typeface="Trebuchet MS"/>
                <a:cs typeface="Trebuchet MS"/>
              </a:rPr>
              <a:t>allow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to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0">
                <a:solidFill>
                  <a:srgbClr val="5C6F1F"/>
                </a:solidFill>
                <a:latin typeface="Trebuchet MS"/>
                <a:cs typeface="Trebuchet MS"/>
              </a:rPr>
              <a:t>us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not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to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put </a:t>
            </a:r>
            <a:r>
              <a:rPr dirty="0" sz="2350" spc="-69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60">
                <a:solidFill>
                  <a:srgbClr val="5C6F1F"/>
                </a:solidFill>
                <a:latin typeface="Trebuchet MS"/>
                <a:cs typeface="Trebuchet MS"/>
              </a:rPr>
              <a:t>much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effort </a:t>
            </a:r>
            <a:r>
              <a:rPr dirty="0" sz="2350" spc="-105">
                <a:solidFill>
                  <a:srgbClr val="5C6F1F"/>
                </a:solidFill>
                <a:latin typeface="Trebuchet MS"/>
                <a:cs typeface="Trebuchet MS"/>
              </a:rPr>
              <a:t>in 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avoiding </a:t>
            </a:r>
            <a:r>
              <a:rPr dirty="0" sz="2350" spc="-85">
                <a:solidFill>
                  <a:srgbClr val="5C6F1F"/>
                </a:solidFill>
                <a:latin typeface="Trebuchet MS"/>
                <a:cs typeface="Trebuchet MS"/>
              </a:rPr>
              <a:t>mistakes.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Maybe, 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we </a:t>
            </a:r>
            <a:r>
              <a:rPr dirty="0" sz="2350" spc="35">
                <a:solidFill>
                  <a:srgbClr val="5C6F1F"/>
                </a:solidFill>
                <a:latin typeface="Trebuchet MS"/>
                <a:cs typeface="Trebuchet MS"/>
              </a:rPr>
              <a:t>can </a:t>
            </a:r>
            <a:r>
              <a:rPr dirty="0" sz="2350" spc="4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0">
                <a:solidFill>
                  <a:srgbClr val="5C6F1F"/>
                </a:solidFill>
                <a:latin typeface="Trebuchet MS"/>
                <a:cs typeface="Trebuchet MS"/>
              </a:rPr>
              <a:t>discover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new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0">
                <a:solidFill>
                  <a:srgbClr val="5C6F1F"/>
                </a:solidFill>
                <a:latin typeface="Trebuchet MS"/>
                <a:cs typeface="Trebuchet MS"/>
              </a:rPr>
              <a:t>valuable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0">
                <a:solidFill>
                  <a:srgbClr val="5C6F1F"/>
                </a:solidFill>
                <a:latin typeface="Trebuchet MS"/>
                <a:cs typeface="Trebuchet MS"/>
              </a:rPr>
              <a:t>models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that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5">
                <a:solidFill>
                  <a:srgbClr val="5C6F1F"/>
                </a:solidFill>
                <a:latin typeface="Trebuchet MS"/>
                <a:cs typeface="Trebuchet MS"/>
              </a:rPr>
              <a:t>aren't</a:t>
            </a: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0">
                <a:solidFill>
                  <a:srgbClr val="5C6F1F"/>
                </a:solidFill>
                <a:latin typeface="Trebuchet MS"/>
                <a:cs typeface="Trebuchet MS"/>
              </a:rPr>
              <a:t>so</a:t>
            </a:r>
            <a:r>
              <a:rPr dirty="0" sz="235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30">
                <a:solidFill>
                  <a:srgbClr val="5C6F1F"/>
                </a:solidFill>
                <a:latin typeface="Trebuchet MS"/>
                <a:cs typeface="Trebuchet MS"/>
              </a:rPr>
              <a:t>trivial.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9724" y="3020672"/>
            <a:ext cx="5379085" cy="294386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80"/>
              </a:spcBef>
            </a:pPr>
            <a:r>
              <a:rPr dirty="0" sz="6400" spc="550">
                <a:solidFill>
                  <a:srgbClr val="F6F7F2"/>
                </a:solidFill>
                <a:latin typeface="Tahoma"/>
                <a:cs typeface="Tahoma"/>
              </a:rPr>
              <a:t>THANKS </a:t>
            </a:r>
            <a:r>
              <a:rPr dirty="0" sz="6400" spc="285">
                <a:solidFill>
                  <a:srgbClr val="F6F7F2"/>
                </a:solidFill>
                <a:latin typeface="Tahoma"/>
                <a:cs typeface="Tahoma"/>
              </a:rPr>
              <a:t>FOR </a:t>
            </a:r>
            <a:r>
              <a:rPr dirty="0" sz="6400" spc="-1985">
                <a:solidFill>
                  <a:srgbClr val="F6F7F2"/>
                </a:solidFill>
                <a:latin typeface="Tahoma"/>
                <a:cs typeface="Tahoma"/>
              </a:rPr>
              <a:t> </a:t>
            </a:r>
            <a:r>
              <a:rPr dirty="0" sz="6400" spc="509">
                <a:solidFill>
                  <a:srgbClr val="F6F7F2"/>
                </a:solidFill>
                <a:latin typeface="Tahoma"/>
                <a:cs typeface="Tahoma"/>
              </a:rPr>
              <a:t>YOUR</a:t>
            </a:r>
            <a:endParaRPr sz="6400">
              <a:latin typeface="Tahoma"/>
              <a:cs typeface="Tahoma"/>
            </a:endParaRPr>
          </a:p>
          <a:p>
            <a:pPr marL="12700">
              <a:lnSpc>
                <a:spcPts val="7400"/>
              </a:lnSpc>
            </a:pPr>
            <a:r>
              <a:rPr dirty="0" sz="6400" spc="340">
                <a:solidFill>
                  <a:srgbClr val="F6F7F2"/>
                </a:solidFill>
                <a:latin typeface="Tahoma"/>
                <a:cs typeface="Tahoma"/>
              </a:rPr>
              <a:t>ATTENTION!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2421" y="1602307"/>
            <a:ext cx="8093075" cy="4836795"/>
          </a:xfrm>
          <a:custGeom>
            <a:avLst/>
            <a:gdLst/>
            <a:ahLst/>
            <a:cxnLst/>
            <a:rect l="l" t="t" r="r" b="b"/>
            <a:pathLst>
              <a:path w="8093075" h="4836795">
                <a:moveTo>
                  <a:pt x="857250" y="4684141"/>
                </a:moveTo>
                <a:lnTo>
                  <a:pt x="0" y="4684141"/>
                </a:lnTo>
                <a:lnTo>
                  <a:pt x="0" y="4836541"/>
                </a:lnTo>
                <a:lnTo>
                  <a:pt x="857250" y="4836541"/>
                </a:lnTo>
                <a:lnTo>
                  <a:pt x="857250" y="4684141"/>
                </a:lnTo>
                <a:close/>
              </a:path>
              <a:path w="8093075" h="4836795">
                <a:moveTo>
                  <a:pt x="8092605" y="0"/>
                </a:moveTo>
                <a:lnTo>
                  <a:pt x="6901980" y="0"/>
                </a:lnTo>
                <a:lnTo>
                  <a:pt x="6901980" y="1190625"/>
                </a:lnTo>
                <a:lnTo>
                  <a:pt x="8092605" y="1190625"/>
                </a:lnTo>
                <a:lnTo>
                  <a:pt x="8092605" y="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49724" y="6680552"/>
            <a:ext cx="67449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2205" algn="l"/>
                <a:tab pos="5114290" algn="l"/>
              </a:tabLst>
            </a:pPr>
            <a:r>
              <a:rPr dirty="0" sz="3200" spc="470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3200" spc="125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3200" spc="19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3200" spc="73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3200" spc="37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3200" spc="19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3200" spc="409">
                <a:solidFill>
                  <a:srgbClr val="F6F7F2"/>
                </a:solidFill>
                <a:latin typeface="Trebuchet MS"/>
                <a:cs typeface="Trebuchet MS"/>
              </a:rPr>
              <a:t>Z</a:t>
            </a:r>
            <a:r>
              <a:rPr dirty="0" sz="3200" spc="365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3200">
                <a:solidFill>
                  <a:srgbClr val="F6F7F2"/>
                </a:solidFill>
                <a:latin typeface="Trebuchet MS"/>
                <a:cs typeface="Trebuchet MS"/>
              </a:rPr>
              <a:t>	</a:t>
            </a:r>
            <a:r>
              <a:rPr dirty="0" sz="3200" spc="550">
                <a:solidFill>
                  <a:srgbClr val="F6F7F2"/>
                </a:solidFill>
                <a:latin typeface="Trebuchet MS"/>
                <a:cs typeface="Trebuchet MS"/>
              </a:rPr>
              <a:t>M</a:t>
            </a:r>
            <a:r>
              <a:rPr dirty="0" sz="3200" spc="40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3200" spc="19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3200" spc="73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3200" spc="125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3200" spc="40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3200" spc="19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3200" spc="68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3200" spc="355">
                <a:solidFill>
                  <a:srgbClr val="F6F7F2"/>
                </a:solidFill>
                <a:latin typeface="Trebuchet MS"/>
                <a:cs typeface="Trebuchet MS"/>
              </a:rPr>
              <a:t>'</a:t>
            </a:r>
            <a:r>
              <a:rPr dirty="0" sz="3200" spc="-434">
                <a:solidFill>
                  <a:srgbClr val="F6F7F2"/>
                </a:solidFill>
                <a:latin typeface="Trebuchet MS"/>
                <a:cs typeface="Trebuchet MS"/>
              </a:rPr>
              <a:t>,</a:t>
            </a:r>
            <a:r>
              <a:rPr dirty="0" sz="3200">
                <a:solidFill>
                  <a:srgbClr val="F6F7F2"/>
                </a:solidFill>
                <a:latin typeface="Trebuchet MS"/>
                <a:cs typeface="Trebuchet MS"/>
              </a:rPr>
              <a:t>	</a:t>
            </a:r>
            <a:r>
              <a:rPr dirty="0" sz="3200" spc="600">
                <a:solidFill>
                  <a:srgbClr val="F6F7F2"/>
                </a:solidFill>
                <a:latin typeface="Trebuchet MS"/>
                <a:cs typeface="Trebuchet MS"/>
              </a:rPr>
              <a:t>2</a:t>
            </a:r>
            <a:r>
              <a:rPr dirty="0" sz="3200" spc="320">
                <a:solidFill>
                  <a:srgbClr val="F6F7F2"/>
                </a:solidFill>
                <a:latin typeface="Trebuchet MS"/>
                <a:cs typeface="Trebuchet MS"/>
              </a:rPr>
              <a:t>8</a:t>
            </a:r>
            <a:r>
              <a:rPr dirty="0" sz="3200" spc="600">
                <a:solidFill>
                  <a:srgbClr val="F6F7F2"/>
                </a:solidFill>
                <a:latin typeface="Trebuchet MS"/>
                <a:cs typeface="Trebuchet MS"/>
              </a:rPr>
              <a:t>2</a:t>
            </a:r>
            <a:r>
              <a:rPr dirty="0" sz="3200" spc="425">
                <a:solidFill>
                  <a:srgbClr val="F6F7F2"/>
                </a:solidFill>
                <a:latin typeface="Trebuchet MS"/>
                <a:cs typeface="Trebuchet MS"/>
              </a:rPr>
              <a:t>00</a:t>
            </a:r>
            <a:r>
              <a:rPr dirty="0" sz="3200" spc="254">
                <a:solidFill>
                  <a:srgbClr val="F6F7F2"/>
                </a:solidFill>
                <a:latin typeface="Trebuchet MS"/>
                <a:cs typeface="Trebuchet MS"/>
              </a:rPr>
              <a:t>4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36558" y="3464376"/>
            <a:ext cx="10173970" cy="10128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22600"/>
              </a:lnSpc>
              <a:spcBef>
                <a:spcPts val="65"/>
              </a:spcBef>
            </a:pP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Currently, </a:t>
            </a:r>
            <a:r>
              <a:rPr dirty="0" sz="2650" spc="-45">
                <a:solidFill>
                  <a:srgbClr val="F6F7F2"/>
                </a:solidFill>
                <a:latin typeface="Trebuchet MS"/>
                <a:cs typeface="Trebuchet MS"/>
              </a:rPr>
              <a:t>biomedical research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attempts to </a:t>
            </a:r>
            <a:r>
              <a:rPr dirty="0" sz="2650" spc="-70">
                <a:solidFill>
                  <a:srgbClr val="F6F7F2"/>
                </a:solidFill>
                <a:latin typeface="Trebuchet MS"/>
                <a:cs typeface="Trebuchet MS"/>
              </a:rPr>
              <a:t>explain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 </a:t>
            </a:r>
            <a:r>
              <a:rPr dirty="0" sz="2650" spc="-60">
                <a:solidFill>
                  <a:srgbClr val="F6F7F2"/>
                </a:solidFill>
                <a:latin typeface="Trebuchet MS"/>
                <a:cs typeface="Trebuchet MS"/>
              </a:rPr>
              <a:t>mechanisms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by </a:t>
            </a:r>
            <a:r>
              <a:rPr dirty="0" sz="2650" spc="-7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6F7F2"/>
                </a:solidFill>
                <a:latin typeface="Trebuchet MS"/>
                <a:cs typeface="Trebuchet MS"/>
              </a:rPr>
              <a:t>which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40">
                <a:solidFill>
                  <a:srgbClr val="F6F7F2"/>
                </a:solidFill>
                <a:latin typeface="Trebuchet MS"/>
                <a:cs typeface="Trebuchet MS"/>
              </a:rPr>
              <a:t>develops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particular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F6F7F2"/>
                </a:solidFill>
                <a:latin typeface="Trebuchet MS"/>
                <a:cs typeface="Trebuchet MS"/>
              </a:rPr>
              <a:t>disease,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for </a:t>
            </a:r>
            <a:r>
              <a:rPr dirty="0" sz="2650" spc="-110">
                <a:solidFill>
                  <a:srgbClr val="F6F7F2"/>
                </a:solidFill>
                <a:latin typeface="Trebuchet MS"/>
                <a:cs typeface="Trebuchet MS"/>
              </a:rPr>
              <a:t>this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reason,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F6F7F2"/>
                </a:solidFill>
                <a:latin typeface="Microsoft Sans Serif"/>
                <a:cs typeface="Microsoft Sans Serif"/>
              </a:rPr>
              <a:t>gene</a:t>
            </a:r>
            <a:r>
              <a:rPr dirty="0" sz="2650" spc="-40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55">
                <a:solidFill>
                  <a:srgbClr val="F6F7F2"/>
                </a:solidFill>
                <a:latin typeface="Microsoft Sans Serif"/>
                <a:cs typeface="Microsoft Sans Serif"/>
              </a:rPr>
              <a:t>expression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6558" y="4538851"/>
            <a:ext cx="6443345" cy="433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75">
                <a:solidFill>
                  <a:srgbClr val="F6F7F2"/>
                </a:solidFill>
                <a:latin typeface="Microsoft Sans Serif"/>
                <a:cs typeface="Microsoft Sans Serif"/>
              </a:rPr>
              <a:t>studies</a:t>
            </a:r>
            <a:r>
              <a:rPr dirty="0" sz="2650" spc="-50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-45">
                <a:solidFill>
                  <a:srgbClr val="F6F7F2"/>
                </a:solidFill>
                <a:latin typeface="Trebuchet MS"/>
                <a:cs typeface="Trebuchet MS"/>
              </a:rPr>
              <a:t>have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proven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to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be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F6F7F2"/>
                </a:solidFill>
                <a:latin typeface="Trebuchet MS"/>
                <a:cs typeface="Trebuchet MS"/>
              </a:rPr>
              <a:t>great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resource.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6558" y="5437642"/>
            <a:ext cx="9631045" cy="2553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30"/>
              </a:spcBef>
            </a:pPr>
            <a:r>
              <a:rPr dirty="0" sz="2650" spc="-130">
                <a:solidFill>
                  <a:srgbClr val="F6F7F2"/>
                </a:solidFill>
                <a:latin typeface="Trebuchet MS"/>
                <a:cs typeface="Trebuchet MS"/>
              </a:rPr>
              <a:t>In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650" spc="-70">
                <a:solidFill>
                  <a:srgbClr val="F6F7F2"/>
                </a:solidFill>
                <a:latin typeface="Trebuchet MS"/>
                <a:cs typeface="Trebuchet MS"/>
              </a:rPr>
              <a:t>parallel </a:t>
            </a: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way, </a:t>
            </a:r>
            <a:r>
              <a:rPr dirty="0" sz="2650" spc="90">
                <a:solidFill>
                  <a:srgbClr val="F6F7F2"/>
                </a:solidFill>
                <a:latin typeface="Microsoft Sans Serif"/>
                <a:cs typeface="Microsoft Sans Serif"/>
              </a:rPr>
              <a:t>Machine </a:t>
            </a:r>
            <a:r>
              <a:rPr dirty="0" sz="2650" spc="50">
                <a:solidFill>
                  <a:srgbClr val="F6F7F2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2650" spc="-60">
                <a:solidFill>
                  <a:srgbClr val="F6F7F2"/>
                </a:solidFill>
                <a:latin typeface="Trebuchet MS"/>
                <a:cs typeface="Trebuchet MS"/>
              </a:rPr>
              <a:t>techniques 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spread 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out </a:t>
            </a: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in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650" spc="12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85">
                <a:solidFill>
                  <a:srgbClr val="F6F7F2"/>
                </a:solidFill>
                <a:latin typeface="Trebuchet MS"/>
                <a:cs typeface="Trebuchet MS"/>
              </a:rPr>
              <a:t>m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u</a:t>
            </a:r>
            <a:r>
              <a:rPr dirty="0" sz="2650" spc="-200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u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650" spc="-5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f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pp</a:t>
            </a:r>
            <a:r>
              <a:rPr dirty="0" sz="2650" spc="-200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6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2650" spc="11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-360">
                <a:solidFill>
                  <a:srgbClr val="F6F7F2"/>
                </a:solidFill>
                <a:latin typeface="Trebuchet MS"/>
                <a:cs typeface="Trebuchet MS"/>
              </a:rPr>
              <a:t>,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f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m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11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200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240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6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6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2650" spc="-5">
                <a:solidFill>
                  <a:srgbClr val="F6F7F2"/>
                </a:solidFill>
                <a:latin typeface="Trebuchet MS"/>
                <a:cs typeface="Trebuchet MS"/>
              </a:rPr>
              <a:t>e  </a:t>
            </a:r>
            <a:r>
              <a:rPr dirty="0" sz="2650" spc="-55">
                <a:solidFill>
                  <a:srgbClr val="F6F7F2"/>
                </a:solidFill>
                <a:latin typeface="Trebuchet MS"/>
                <a:cs typeface="Trebuchet MS"/>
              </a:rPr>
              <a:t>branches: </a:t>
            </a:r>
            <a:r>
              <a:rPr dirty="0" sz="2650" spc="-50">
                <a:solidFill>
                  <a:srgbClr val="F6F7F2"/>
                </a:solidFill>
                <a:latin typeface="Trebuchet MS"/>
                <a:cs typeface="Trebuchet MS"/>
              </a:rPr>
              <a:t>medical </a:t>
            </a:r>
            <a:r>
              <a:rPr dirty="0" sz="2650" spc="-55">
                <a:solidFill>
                  <a:srgbClr val="F6F7F2"/>
                </a:solidFill>
                <a:latin typeface="Trebuchet MS"/>
                <a:cs typeface="Trebuchet MS"/>
              </a:rPr>
              <a:t>diseases’ </a:t>
            </a:r>
            <a:r>
              <a:rPr dirty="0" sz="2650" spc="-50">
                <a:solidFill>
                  <a:srgbClr val="F6F7F2"/>
                </a:solidFill>
                <a:latin typeface="Trebuchet MS"/>
                <a:cs typeface="Trebuchet MS"/>
              </a:rPr>
              <a:t>classification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is </a:t>
            </a:r>
            <a:r>
              <a:rPr dirty="0" sz="2650" spc="-25">
                <a:solidFill>
                  <a:srgbClr val="F6F7F2"/>
                </a:solidFill>
                <a:latin typeface="Trebuchet MS"/>
                <a:cs typeface="Trebuchet MS"/>
              </a:rPr>
              <a:t>one of 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them. </a:t>
            </a:r>
            <a:r>
              <a:rPr dirty="0" sz="2650" spc="-110">
                <a:solidFill>
                  <a:srgbClr val="F6F7F2"/>
                </a:solidFill>
                <a:latin typeface="Trebuchet MS"/>
                <a:cs typeface="Trebuchet MS"/>
              </a:rPr>
              <a:t>From 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Parkinson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to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F6F7F2"/>
                </a:solidFill>
                <a:latin typeface="Trebuchet MS"/>
                <a:cs typeface="Trebuchet MS"/>
              </a:rPr>
              <a:t>Breast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6F7F2"/>
                </a:solidFill>
                <a:latin typeface="Trebuchet MS"/>
                <a:cs typeface="Trebuchet MS"/>
              </a:rPr>
              <a:t>Cancer,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more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and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more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improvements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45">
                <a:solidFill>
                  <a:srgbClr val="F6F7F2"/>
                </a:solidFill>
                <a:latin typeface="Trebuchet MS"/>
                <a:cs typeface="Trebuchet MS"/>
              </a:rPr>
              <a:t>have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be </a:t>
            </a:r>
            <a:r>
              <a:rPr dirty="0" sz="2650" spc="-7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made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F6F7F2"/>
                </a:solidFill>
                <a:latin typeface="Trebuchet MS"/>
                <a:cs typeface="Trebuchet MS"/>
              </a:rPr>
              <a:t>through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years.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8785199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71643" y="1028700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4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1190624" y="0"/>
                </a:lnTo>
                <a:lnTo>
                  <a:pt x="1190624" y="1190624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78155"/>
            <a:ext cx="9039860" cy="150177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80"/>
              </a:lnSpc>
              <a:spcBef>
                <a:spcPts val="260"/>
              </a:spcBef>
              <a:tabLst>
                <a:tab pos="1731010" algn="l"/>
                <a:tab pos="4994910" algn="l"/>
                <a:tab pos="8411210" algn="l"/>
              </a:tabLst>
            </a:pPr>
            <a:r>
              <a:rPr dirty="0" sz="4850" spc="210">
                <a:solidFill>
                  <a:srgbClr val="F6F7F2"/>
                </a:solidFill>
                <a:latin typeface="Microsoft Sans Serif"/>
                <a:cs typeface="Microsoft Sans Serif"/>
              </a:rPr>
              <a:t>W</a:t>
            </a:r>
            <a:r>
              <a:rPr dirty="0" sz="4850" spc="35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4850" spc="-15">
                <a:solidFill>
                  <a:srgbClr val="F6F7F2"/>
                </a:solidFill>
                <a:latin typeface="Microsoft Sans Serif"/>
                <a:cs typeface="Microsoft Sans Serif"/>
              </a:rPr>
              <a:t>Y</a:t>
            </a:r>
            <a:r>
              <a:rPr dirty="0" sz="485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4850" spc="745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4850" spc="4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4850" spc="465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4850" spc="35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4850" spc="34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4850" spc="35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4850" spc="-755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485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4850" spc="4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4850" spc="-370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4850" spc="47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4850" spc="-459">
                <a:solidFill>
                  <a:srgbClr val="F6F7F2"/>
                </a:solidFill>
                <a:latin typeface="Microsoft Sans Serif"/>
                <a:cs typeface="Microsoft Sans Serif"/>
              </a:rPr>
              <a:t>R</a:t>
            </a:r>
            <a:r>
              <a:rPr dirty="0" sz="4850" spc="35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4850" spc="34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4850" spc="35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4850" spc="10">
                <a:solidFill>
                  <a:srgbClr val="F6F7F2"/>
                </a:solidFill>
                <a:latin typeface="Microsoft Sans Serif"/>
                <a:cs typeface="Microsoft Sans Serif"/>
              </a:rPr>
              <a:t>G</a:t>
            </a:r>
            <a:r>
              <a:rPr dirty="0" sz="485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4850" spc="34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4850" spc="-204">
                <a:solidFill>
                  <a:srgbClr val="F6F7F2"/>
                </a:solidFill>
                <a:latin typeface="Microsoft Sans Serif"/>
                <a:cs typeface="Microsoft Sans Serif"/>
              </a:rPr>
              <a:t>N  </a:t>
            </a:r>
            <a:r>
              <a:rPr dirty="0" sz="4850" spc="215">
                <a:solidFill>
                  <a:srgbClr val="FFBD58"/>
                </a:solidFill>
                <a:latin typeface="Microsoft Sans Serif"/>
                <a:cs typeface="Microsoft Sans Serif"/>
              </a:rPr>
              <a:t>GENOMICS</a:t>
            </a:r>
            <a:endParaRPr sz="48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8700" y="3128010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4878312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5316462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5754612"/>
            <a:ext cx="104775" cy="104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924" y="6192762"/>
            <a:ext cx="104775" cy="1047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55650" y="4643991"/>
            <a:ext cx="2811145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74800">
              <a:lnSpc>
                <a:spcPct val="114999"/>
              </a:lnSpc>
              <a:spcBef>
                <a:spcPts val="95"/>
              </a:spcBef>
            </a:pPr>
            <a:r>
              <a:rPr dirty="0" sz="2500" spc="-390">
                <a:solidFill>
                  <a:srgbClr val="5C6F1F"/>
                </a:solidFill>
                <a:latin typeface="Microsoft Sans Serif"/>
                <a:cs typeface="Microsoft Sans Serif"/>
              </a:rPr>
              <a:t>E</a:t>
            </a:r>
            <a:r>
              <a:rPr dirty="0" sz="2500" spc="204">
                <a:solidFill>
                  <a:srgbClr val="5C6F1F"/>
                </a:solidFill>
                <a:latin typeface="Microsoft Sans Serif"/>
                <a:cs typeface="Microsoft Sans Serif"/>
              </a:rPr>
              <a:t>ff</a:t>
            </a:r>
            <a:r>
              <a:rPr dirty="0" sz="2500" spc="125">
                <a:solidFill>
                  <a:srgbClr val="5C6F1F"/>
                </a:solidFill>
                <a:latin typeface="Microsoft Sans Serif"/>
                <a:cs typeface="Microsoft Sans Serif"/>
              </a:rPr>
              <a:t>i</a:t>
            </a:r>
            <a:r>
              <a:rPr dirty="0" sz="2500" spc="120">
                <a:solidFill>
                  <a:srgbClr val="5C6F1F"/>
                </a:solidFill>
                <a:latin typeface="Microsoft Sans Serif"/>
                <a:cs typeface="Microsoft Sans Serif"/>
              </a:rPr>
              <a:t>c</a:t>
            </a:r>
            <a:r>
              <a:rPr dirty="0" sz="2500" spc="125">
                <a:solidFill>
                  <a:srgbClr val="5C6F1F"/>
                </a:solidFill>
                <a:latin typeface="Microsoft Sans Serif"/>
                <a:cs typeface="Microsoft Sans Serif"/>
              </a:rPr>
              <a:t>i</a:t>
            </a:r>
            <a:r>
              <a:rPr dirty="0" sz="2500" spc="30">
                <a:solidFill>
                  <a:srgbClr val="5C6F1F"/>
                </a:solidFill>
                <a:latin typeface="Microsoft Sans Serif"/>
                <a:cs typeface="Microsoft Sans Serif"/>
              </a:rPr>
              <a:t>e</a:t>
            </a:r>
            <a:r>
              <a:rPr dirty="0" sz="2500" spc="-10">
                <a:solidFill>
                  <a:srgbClr val="5C6F1F"/>
                </a:solidFill>
                <a:latin typeface="Microsoft Sans Serif"/>
                <a:cs typeface="Microsoft Sans Serif"/>
              </a:rPr>
              <a:t>n</a:t>
            </a:r>
            <a:r>
              <a:rPr dirty="0" sz="2500" spc="170">
                <a:solidFill>
                  <a:srgbClr val="5C6F1F"/>
                </a:solidFill>
                <a:latin typeface="Microsoft Sans Serif"/>
                <a:cs typeface="Microsoft Sans Serif"/>
              </a:rPr>
              <a:t>t  </a:t>
            </a:r>
            <a:r>
              <a:rPr dirty="0" sz="2500" spc="25">
                <a:solidFill>
                  <a:srgbClr val="5C6F1F"/>
                </a:solidFill>
                <a:latin typeface="Microsoft Sans Serif"/>
                <a:cs typeface="Microsoft Sans Serif"/>
              </a:rPr>
              <a:t>Rapid </a:t>
            </a:r>
            <a:r>
              <a:rPr dirty="0" sz="2500" spc="30">
                <a:solidFill>
                  <a:srgbClr val="5C6F1F"/>
                </a:solidFill>
                <a:latin typeface="Microsoft Sans Serif"/>
                <a:cs typeface="Microsoft Sans Serif"/>
              </a:rPr>
              <a:t> Reliable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500" spc="-15">
                <a:solidFill>
                  <a:srgbClr val="5C6F1F"/>
                </a:solidFill>
                <a:latin typeface="Microsoft Sans Serif"/>
                <a:cs typeface="Microsoft Sans Serif"/>
              </a:rPr>
              <a:t>Robust</a:t>
            </a:r>
            <a:r>
              <a:rPr dirty="0" sz="2500" spc="-60">
                <a:solidFill>
                  <a:srgbClr val="5C6F1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05">
                <a:solidFill>
                  <a:srgbClr val="5C6F1F"/>
                </a:solidFill>
                <a:latin typeface="Microsoft Sans Serif"/>
                <a:cs typeface="Microsoft Sans Serif"/>
              </a:rPr>
              <a:t>to</a:t>
            </a:r>
            <a:r>
              <a:rPr dirty="0" sz="2500" spc="-60">
                <a:solidFill>
                  <a:srgbClr val="5C6F1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5C6F1F"/>
                </a:solidFill>
                <a:latin typeface="Microsoft Sans Serif"/>
                <a:cs typeface="Microsoft Sans Serif"/>
              </a:rPr>
              <a:t>mistakes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74584" y="6203654"/>
              <a:ext cx="1948180" cy="0"/>
            </a:xfrm>
            <a:custGeom>
              <a:avLst/>
              <a:gdLst/>
              <a:ahLst/>
              <a:cxnLst/>
              <a:rect l="l" t="t" r="r" b="b"/>
              <a:pathLst>
                <a:path w="1948179" h="0">
                  <a:moveTo>
                    <a:pt x="0" y="0"/>
                  </a:moveTo>
                  <a:lnTo>
                    <a:pt x="1948098" y="0"/>
                  </a:lnTo>
                </a:path>
              </a:pathLst>
            </a:custGeom>
            <a:ln w="4762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2673" y="6108426"/>
              <a:ext cx="142703" cy="1904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74584" y="7962300"/>
              <a:ext cx="1948180" cy="0"/>
            </a:xfrm>
            <a:custGeom>
              <a:avLst/>
              <a:gdLst/>
              <a:ahLst/>
              <a:cxnLst/>
              <a:rect l="l" t="t" r="r" b="b"/>
              <a:pathLst>
                <a:path w="1948179" h="0">
                  <a:moveTo>
                    <a:pt x="0" y="0"/>
                  </a:moveTo>
                  <a:lnTo>
                    <a:pt x="1948098" y="0"/>
                  </a:lnTo>
                </a:path>
              </a:pathLst>
            </a:custGeom>
            <a:ln w="4762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2673" y="7867071"/>
              <a:ext cx="142703" cy="1904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38365" y="957667"/>
            <a:ext cx="8533765" cy="10109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50" spc="-46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6450" spc="-1019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6450" spc="-495">
                <a:solidFill>
                  <a:srgbClr val="F6F7F2"/>
                </a:solidFill>
                <a:latin typeface="Microsoft Sans Serif"/>
                <a:cs typeface="Microsoft Sans Serif"/>
              </a:rPr>
              <a:t>U</a:t>
            </a:r>
            <a:r>
              <a:rPr dirty="0" sz="6450" spc="-360">
                <a:solidFill>
                  <a:srgbClr val="F6F7F2"/>
                </a:solidFill>
                <a:latin typeface="Microsoft Sans Serif"/>
                <a:cs typeface="Microsoft Sans Serif"/>
              </a:rPr>
              <a:t>K</a:t>
            </a:r>
            <a:r>
              <a:rPr dirty="0" sz="6450" spc="-1019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6450" spc="465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6450" spc="-70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6450" spc="10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165">
                <a:solidFill>
                  <a:srgbClr val="F6F7F2"/>
                </a:solidFill>
                <a:latin typeface="Microsoft Sans Serif"/>
                <a:cs typeface="Microsoft Sans Serif"/>
              </a:rPr>
              <a:t>:</a:t>
            </a:r>
            <a:r>
              <a:rPr dirty="0" sz="6450" spc="-120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6400" spc="135" i="1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dirty="0" sz="6400" spc="505" i="1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dirty="0" sz="6400" spc="-430" i="1">
                <a:solidFill>
                  <a:srgbClr val="FFBD58"/>
                </a:solidFill>
                <a:latin typeface="Arial"/>
                <a:cs typeface="Arial"/>
              </a:rPr>
              <a:t>L</a:t>
            </a:r>
            <a:r>
              <a:rPr dirty="0" sz="6400" spc="-180" i="1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dirty="0" sz="6400" spc="-50" i="1">
                <a:solidFill>
                  <a:srgbClr val="F6F7F2"/>
                </a:solidFill>
                <a:latin typeface="Arial"/>
                <a:cs typeface="Arial"/>
              </a:rPr>
              <a:t>v</a:t>
            </a:r>
            <a:r>
              <a:rPr dirty="0" sz="6400" spc="30" i="1">
                <a:solidFill>
                  <a:srgbClr val="F6F7F2"/>
                </a:solidFill>
                <a:latin typeface="Arial"/>
                <a:cs typeface="Arial"/>
              </a:rPr>
              <a:t>s</a:t>
            </a:r>
            <a:r>
              <a:rPr dirty="0" sz="6400" spc="-180" i="1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6400" spc="135" i="1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dirty="0" sz="6400" spc="-434" i="1">
                <a:solidFill>
                  <a:srgbClr val="FFBD58"/>
                </a:solidFill>
                <a:latin typeface="Arial"/>
                <a:cs typeface="Arial"/>
              </a:rPr>
              <a:t>L</a:t>
            </a:r>
            <a:r>
              <a:rPr dirty="0" sz="6400" spc="-430" i="1">
                <a:solidFill>
                  <a:srgbClr val="FFBD58"/>
                </a:solidFill>
                <a:latin typeface="Arial"/>
                <a:cs typeface="Arial"/>
              </a:rPr>
              <a:t>L</a:t>
            </a:r>
            <a:endParaRPr sz="6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2901209"/>
            <a:ext cx="7127240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204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best </a:t>
            </a:r>
            <a:r>
              <a:rPr dirty="0" sz="2400" spc="-7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performance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possible,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least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those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who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expected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final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results 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cancer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Leukemia: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6363" y="5925206"/>
            <a:ext cx="90487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434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150" spc="484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150" spc="1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6363" y="7683855"/>
            <a:ext cx="90487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434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150" spc="484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150" spc="1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9996" y="5529157"/>
            <a:ext cx="7215505" cy="129159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91160" marR="5080" indent="-339725">
              <a:lnSpc>
                <a:spcPts val="2480"/>
              </a:lnSpc>
              <a:spcBef>
                <a:spcPts val="235"/>
              </a:spcBef>
            </a:pPr>
            <a:r>
              <a:rPr dirty="0" sz="2100" spc="11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dirty="0" sz="2100" spc="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65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10">
                <a:solidFill>
                  <a:srgbClr val="FFFFFF"/>
                </a:solidFill>
                <a:latin typeface="Microsoft Sans Serif"/>
                <a:cs typeface="Microsoft Sans Serif"/>
              </a:rPr>
              <a:t>lymphocytes</a:t>
            </a:r>
            <a:r>
              <a:rPr dirty="0" sz="2100" spc="2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-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2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100" spc="-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r>
              <a:rPr dirty="0" sz="21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Trebuchet MS"/>
                <a:cs typeface="Trebuchet MS"/>
              </a:rPr>
              <a:t>white </a:t>
            </a:r>
            <a:r>
              <a:rPr dirty="0" sz="2100" spc="-6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55">
                <a:solidFill>
                  <a:srgbClr val="FFFFFF"/>
                </a:solidFill>
                <a:latin typeface="Trebuchet MS"/>
                <a:cs typeface="Trebuchet MS"/>
              </a:rPr>
              <a:t>blood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100" spc="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4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4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dirty="0" sz="2100" spc="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1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endParaRPr sz="2100">
              <a:latin typeface="Trebuchet MS"/>
              <a:cs typeface="Trebuchet MS"/>
            </a:endParaRPr>
          </a:p>
          <a:p>
            <a:pPr algn="ctr" marR="50800">
              <a:lnSpc>
                <a:spcPts val="2370"/>
              </a:lnSpc>
            </a:pPr>
            <a:r>
              <a:rPr dirty="0" sz="2100" spc="9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2100" spc="13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10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20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100" spc="-2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23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100" spc="2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0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1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04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 spc="-3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375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4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100" spc="17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31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100" spc="204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100" spc="3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29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100" spc="33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100" spc="204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100" spc="245">
                <a:solidFill>
                  <a:srgbClr val="FFFFFF"/>
                </a:solidFill>
                <a:latin typeface="Microsoft Sans Serif"/>
                <a:cs typeface="Microsoft Sans Serif"/>
              </a:rPr>
              <a:t>oo</a:t>
            </a:r>
            <a:r>
              <a:rPr dirty="0" sz="2100" spc="12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9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100" spc="24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100" spc="2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100" spc="265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2100" spc="24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100" spc="23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100" spc="3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2100">
              <a:latin typeface="Microsoft Sans Serif"/>
              <a:cs typeface="Microsoft Sans Serif"/>
            </a:endParaRPr>
          </a:p>
          <a:p>
            <a:pPr algn="ctr" marR="50800">
              <a:lnSpc>
                <a:spcPts val="2495"/>
              </a:lnSpc>
            </a:pPr>
            <a:r>
              <a:rPr dirty="0" sz="2100" spc="195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dirty="0" sz="2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14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1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1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rebuchet MS"/>
                <a:cs typeface="Trebuchet MS"/>
              </a:rPr>
              <a:t>type.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5610" y="7261260"/>
            <a:ext cx="7513955" cy="175133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450215" marR="334645">
              <a:lnSpc>
                <a:spcPts val="2700"/>
              </a:lnSpc>
              <a:spcBef>
                <a:spcPts val="260"/>
              </a:spcBef>
              <a:tabLst>
                <a:tab pos="1560195" algn="l"/>
                <a:tab pos="1753870" algn="l"/>
                <a:tab pos="1942464" algn="l"/>
                <a:tab pos="2690495" algn="l"/>
                <a:tab pos="2800985" algn="l"/>
                <a:tab pos="3662679" algn="l"/>
                <a:tab pos="4173220" algn="l"/>
                <a:tab pos="4474210" algn="l"/>
                <a:tab pos="5157470" algn="l"/>
                <a:tab pos="5502275" algn="l"/>
                <a:tab pos="5763895" algn="l"/>
                <a:tab pos="6575425" algn="l"/>
              </a:tabLst>
            </a:pPr>
            <a:r>
              <a:rPr dirty="0" sz="2300" spc="2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300" spc="25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300" spc="204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300" spc="26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300" spc="32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300" spc="26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300" spc="34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300" spc="13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3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300" spc="34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300" spc="26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300" spc="32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dirty="0" sz="2300" spc="23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300" spc="-3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2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2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2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3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3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300" spc="180">
                <a:solidFill>
                  <a:srgbClr val="FFFFFF"/>
                </a:solidFill>
                <a:latin typeface="Trebuchet MS"/>
                <a:cs typeface="Trebuchet MS"/>
              </a:rPr>
              <a:t>become	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white	</a:t>
            </a:r>
            <a:r>
              <a:rPr dirty="0" sz="2300" spc="165">
                <a:solidFill>
                  <a:srgbClr val="FFFFFF"/>
                </a:solidFill>
                <a:latin typeface="Trebuchet MS"/>
                <a:cs typeface="Trebuchet MS"/>
              </a:rPr>
              <a:t>blood	</a:t>
            </a:r>
            <a:r>
              <a:rPr dirty="0" sz="2300" spc="120">
                <a:solidFill>
                  <a:srgbClr val="FFFFFF"/>
                </a:solidFill>
                <a:latin typeface="Trebuchet MS"/>
                <a:cs typeface="Trebuchet MS"/>
              </a:rPr>
              <a:t>cells	</a:t>
            </a:r>
            <a:r>
              <a:rPr dirty="0" sz="2300" spc="-14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other	</a:t>
            </a:r>
            <a:r>
              <a:rPr dirty="0" sz="2300" spc="110">
                <a:solidFill>
                  <a:srgbClr val="FFFFFF"/>
                </a:solidFill>
                <a:latin typeface="Trebuchet MS"/>
                <a:cs typeface="Trebuchet MS"/>
              </a:rPr>
              <a:t>than</a:t>
            </a:r>
            <a:endParaRPr sz="2300">
              <a:latin typeface="Trebuchet MS"/>
              <a:cs typeface="Trebuchet MS"/>
            </a:endParaRPr>
          </a:p>
          <a:p>
            <a:pPr algn="ctr" marL="12065" marR="5080">
              <a:lnSpc>
                <a:spcPts val="2700"/>
              </a:lnSpc>
              <a:tabLst>
                <a:tab pos="930910" algn="l"/>
                <a:tab pos="964565" algn="l"/>
                <a:tab pos="1492885" algn="l"/>
                <a:tab pos="2092325" algn="l"/>
                <a:tab pos="2193290" algn="l"/>
                <a:tab pos="2805430" algn="l"/>
                <a:tab pos="2914015" algn="l"/>
                <a:tab pos="3777615" algn="l"/>
                <a:tab pos="4265295" algn="l"/>
                <a:tab pos="4686300" algn="l"/>
                <a:tab pos="5035550" algn="l"/>
                <a:tab pos="5104130" algn="l"/>
                <a:tab pos="5462270" algn="l"/>
                <a:tab pos="7037070" algn="l"/>
              </a:tabLst>
            </a:pPr>
            <a:r>
              <a:rPr dirty="0" sz="23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254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2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2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8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300" spc="-3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2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254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2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300" spc="2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3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254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300" spc="2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3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3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2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cells.	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45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38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2300" spc="-45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the	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most		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common	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type	of	</a:t>
            </a:r>
            <a:r>
              <a:rPr dirty="0" sz="2300" spc="260">
                <a:solidFill>
                  <a:srgbClr val="FFFFFF"/>
                </a:solidFill>
                <a:latin typeface="Microsoft Sans Serif"/>
                <a:cs typeface="Microsoft Sans Serif"/>
              </a:rPr>
              <a:t>leukemia	</a:t>
            </a:r>
            <a:r>
              <a:rPr dirty="0" sz="2300" spc="17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300" spc="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260">
                <a:solidFill>
                  <a:srgbClr val="FFFFFF"/>
                </a:solidFill>
                <a:latin typeface="Microsoft Sans Serif"/>
                <a:cs typeface="Microsoft Sans Serif"/>
              </a:rPr>
              <a:t>older		</a:t>
            </a:r>
            <a:r>
              <a:rPr dirty="0" sz="2300" spc="225">
                <a:solidFill>
                  <a:srgbClr val="FFFFFF"/>
                </a:solidFill>
                <a:latin typeface="Microsoft Sans Serif"/>
                <a:cs typeface="Microsoft Sans Serif"/>
              </a:rPr>
              <a:t>people</a:t>
            </a:r>
            <a:r>
              <a:rPr dirty="0" sz="2300" spc="22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38200" y="1028700"/>
            <a:ext cx="7622540" cy="8233409"/>
            <a:chOff x="838200" y="1028700"/>
            <a:chExt cx="7622540" cy="82334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291" y="2136085"/>
              <a:ext cx="6038849" cy="6257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58289" y="2136177"/>
              <a:ext cx="6046470" cy="6246495"/>
            </a:xfrm>
            <a:custGeom>
              <a:avLst/>
              <a:gdLst/>
              <a:ahLst/>
              <a:cxnLst/>
              <a:rect l="l" t="t" r="r" b="b"/>
              <a:pathLst>
                <a:path w="6046470" h="6246495">
                  <a:moveTo>
                    <a:pt x="5368760" y="6060973"/>
                  </a:moveTo>
                  <a:lnTo>
                    <a:pt x="182003" y="6060973"/>
                  </a:lnTo>
                  <a:lnTo>
                    <a:pt x="182003" y="1083284"/>
                  </a:lnTo>
                  <a:lnTo>
                    <a:pt x="0" y="1083284"/>
                  </a:lnTo>
                  <a:lnTo>
                    <a:pt x="0" y="6060973"/>
                  </a:lnTo>
                  <a:lnTo>
                    <a:pt x="0" y="6246101"/>
                  </a:lnTo>
                  <a:lnTo>
                    <a:pt x="5368760" y="6246101"/>
                  </a:lnTo>
                  <a:lnTo>
                    <a:pt x="5368760" y="6060973"/>
                  </a:lnTo>
                  <a:close/>
                </a:path>
                <a:path w="6046470" h="6246495">
                  <a:moveTo>
                    <a:pt x="6046127" y="181432"/>
                  </a:moveTo>
                  <a:lnTo>
                    <a:pt x="5860250" y="181432"/>
                  </a:lnTo>
                  <a:lnTo>
                    <a:pt x="5860250" y="5791924"/>
                  </a:lnTo>
                  <a:lnTo>
                    <a:pt x="6046127" y="5791924"/>
                  </a:lnTo>
                  <a:lnTo>
                    <a:pt x="6046127" y="181432"/>
                  </a:lnTo>
                  <a:close/>
                </a:path>
                <a:path w="6046470" h="6246495">
                  <a:moveTo>
                    <a:pt x="6046127" y="0"/>
                  </a:moveTo>
                  <a:lnTo>
                    <a:pt x="1270647" y="0"/>
                  </a:lnTo>
                  <a:lnTo>
                    <a:pt x="1270647" y="181330"/>
                  </a:lnTo>
                  <a:lnTo>
                    <a:pt x="6046127" y="181330"/>
                  </a:lnTo>
                  <a:lnTo>
                    <a:pt x="6046127" y="0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8187" y="1028712"/>
              <a:ext cx="7622540" cy="8233409"/>
            </a:xfrm>
            <a:custGeom>
              <a:avLst/>
              <a:gdLst/>
              <a:ahLst/>
              <a:cxnLst/>
              <a:rect l="l" t="t" r="r" b="b"/>
              <a:pathLst>
                <a:path w="7622540" h="8233409">
                  <a:moveTo>
                    <a:pt x="2190750" y="0"/>
                  </a:moveTo>
                  <a:lnTo>
                    <a:pt x="0" y="0"/>
                  </a:lnTo>
                  <a:lnTo>
                    <a:pt x="0" y="2190750"/>
                  </a:lnTo>
                  <a:lnTo>
                    <a:pt x="2190750" y="2190750"/>
                  </a:lnTo>
                  <a:lnTo>
                    <a:pt x="2190750" y="0"/>
                  </a:lnTo>
                  <a:close/>
                </a:path>
                <a:path w="7622540" h="8233409">
                  <a:moveTo>
                    <a:pt x="7622362" y="6899389"/>
                  </a:moveTo>
                  <a:lnTo>
                    <a:pt x="6288862" y="6899389"/>
                  </a:lnTo>
                  <a:lnTo>
                    <a:pt x="6288862" y="8232889"/>
                  </a:lnTo>
                  <a:lnTo>
                    <a:pt x="7622362" y="8232889"/>
                  </a:lnTo>
                  <a:lnTo>
                    <a:pt x="7622362" y="689938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144000" y="2317015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69651" y="7847329"/>
            <a:ext cx="1877695" cy="1323975"/>
          </a:xfrm>
          <a:custGeom>
            <a:avLst/>
            <a:gdLst/>
            <a:ahLst/>
            <a:cxnLst/>
            <a:rect l="l" t="t" r="r" b="b"/>
            <a:pathLst>
              <a:path w="1877695" h="1323975">
                <a:moveTo>
                  <a:pt x="637247" y="828332"/>
                </a:moveTo>
                <a:lnTo>
                  <a:pt x="636206" y="826389"/>
                </a:lnTo>
                <a:lnTo>
                  <a:pt x="634593" y="825588"/>
                </a:lnTo>
                <a:lnTo>
                  <a:pt x="632345" y="825893"/>
                </a:lnTo>
                <a:lnTo>
                  <a:pt x="637247" y="828332"/>
                </a:lnTo>
                <a:close/>
              </a:path>
              <a:path w="1877695" h="1323975">
                <a:moveTo>
                  <a:pt x="647979" y="833691"/>
                </a:moveTo>
                <a:lnTo>
                  <a:pt x="647166" y="831862"/>
                </a:lnTo>
                <a:lnTo>
                  <a:pt x="642556" y="829564"/>
                </a:lnTo>
                <a:lnTo>
                  <a:pt x="637247" y="828332"/>
                </a:lnTo>
                <a:lnTo>
                  <a:pt x="647979" y="833691"/>
                </a:lnTo>
                <a:close/>
              </a:path>
              <a:path w="1877695" h="1323975">
                <a:moveTo>
                  <a:pt x="687527" y="857681"/>
                </a:moveTo>
                <a:lnTo>
                  <a:pt x="682421" y="853706"/>
                </a:lnTo>
                <a:lnTo>
                  <a:pt x="676109" y="851979"/>
                </a:lnTo>
                <a:lnTo>
                  <a:pt x="687527" y="857681"/>
                </a:lnTo>
                <a:close/>
              </a:path>
              <a:path w="1877695" h="1323975">
                <a:moveTo>
                  <a:pt x="1877314" y="1090688"/>
                </a:moveTo>
                <a:lnTo>
                  <a:pt x="1868220" y="1049261"/>
                </a:lnTo>
                <a:lnTo>
                  <a:pt x="1863178" y="1046746"/>
                </a:lnTo>
                <a:lnTo>
                  <a:pt x="1861248" y="1035837"/>
                </a:lnTo>
                <a:lnTo>
                  <a:pt x="1855470" y="1028700"/>
                </a:lnTo>
                <a:lnTo>
                  <a:pt x="1847532" y="1023327"/>
                </a:lnTo>
                <a:lnTo>
                  <a:pt x="1838591" y="1018857"/>
                </a:lnTo>
                <a:lnTo>
                  <a:pt x="1729638" y="970191"/>
                </a:lnTo>
                <a:lnTo>
                  <a:pt x="1727390" y="967651"/>
                </a:lnTo>
                <a:lnTo>
                  <a:pt x="1725129" y="965111"/>
                </a:lnTo>
                <a:lnTo>
                  <a:pt x="1713636" y="959370"/>
                </a:lnTo>
                <a:lnTo>
                  <a:pt x="1707261" y="957605"/>
                </a:lnTo>
                <a:lnTo>
                  <a:pt x="1702828" y="952563"/>
                </a:lnTo>
                <a:lnTo>
                  <a:pt x="1697697" y="948575"/>
                </a:lnTo>
                <a:lnTo>
                  <a:pt x="1691373" y="946861"/>
                </a:lnTo>
                <a:lnTo>
                  <a:pt x="1685531" y="943927"/>
                </a:lnTo>
                <a:lnTo>
                  <a:pt x="1683537" y="940104"/>
                </a:lnTo>
                <a:lnTo>
                  <a:pt x="1682546" y="938187"/>
                </a:lnTo>
                <a:lnTo>
                  <a:pt x="1676133" y="936409"/>
                </a:lnTo>
                <a:lnTo>
                  <a:pt x="1671370" y="932611"/>
                </a:lnTo>
                <a:lnTo>
                  <a:pt x="1631683" y="904303"/>
                </a:lnTo>
                <a:lnTo>
                  <a:pt x="1593710" y="874001"/>
                </a:lnTo>
                <a:lnTo>
                  <a:pt x="1557502" y="841743"/>
                </a:lnTo>
                <a:lnTo>
                  <a:pt x="1523682" y="806424"/>
                </a:lnTo>
                <a:lnTo>
                  <a:pt x="1491157" y="770331"/>
                </a:lnTo>
                <a:lnTo>
                  <a:pt x="1479219" y="755865"/>
                </a:lnTo>
                <a:lnTo>
                  <a:pt x="1474292" y="750570"/>
                </a:lnTo>
                <a:lnTo>
                  <a:pt x="1468551" y="744867"/>
                </a:lnTo>
                <a:lnTo>
                  <a:pt x="1455547" y="749731"/>
                </a:lnTo>
                <a:lnTo>
                  <a:pt x="1452600" y="758190"/>
                </a:lnTo>
                <a:lnTo>
                  <a:pt x="1453540" y="764349"/>
                </a:lnTo>
                <a:lnTo>
                  <a:pt x="1456029" y="781189"/>
                </a:lnTo>
                <a:lnTo>
                  <a:pt x="1455508" y="797966"/>
                </a:lnTo>
                <a:lnTo>
                  <a:pt x="1454086" y="815708"/>
                </a:lnTo>
                <a:lnTo>
                  <a:pt x="1454975" y="833183"/>
                </a:lnTo>
                <a:lnTo>
                  <a:pt x="1497787" y="898537"/>
                </a:lnTo>
                <a:lnTo>
                  <a:pt x="1528851" y="935316"/>
                </a:lnTo>
                <a:lnTo>
                  <a:pt x="1561922" y="970267"/>
                </a:lnTo>
                <a:lnTo>
                  <a:pt x="1596898" y="1003325"/>
                </a:lnTo>
                <a:lnTo>
                  <a:pt x="1633702" y="1034453"/>
                </a:lnTo>
                <a:lnTo>
                  <a:pt x="1646072" y="1042047"/>
                </a:lnTo>
                <a:lnTo>
                  <a:pt x="1655737" y="1053960"/>
                </a:lnTo>
                <a:lnTo>
                  <a:pt x="1651000" y="1058697"/>
                </a:lnTo>
                <a:lnTo>
                  <a:pt x="1644802" y="1062697"/>
                </a:lnTo>
                <a:lnTo>
                  <a:pt x="1638058" y="1057922"/>
                </a:lnTo>
                <a:lnTo>
                  <a:pt x="1631175" y="1058735"/>
                </a:lnTo>
                <a:lnTo>
                  <a:pt x="1624977" y="1062748"/>
                </a:lnTo>
                <a:lnTo>
                  <a:pt x="1610474" y="1058354"/>
                </a:lnTo>
                <a:lnTo>
                  <a:pt x="1603641" y="1063459"/>
                </a:lnTo>
                <a:lnTo>
                  <a:pt x="1602524" y="1061478"/>
                </a:lnTo>
                <a:lnTo>
                  <a:pt x="1600860" y="1062075"/>
                </a:lnTo>
                <a:lnTo>
                  <a:pt x="1599780" y="1062951"/>
                </a:lnTo>
                <a:lnTo>
                  <a:pt x="1593278" y="1059713"/>
                </a:lnTo>
                <a:lnTo>
                  <a:pt x="1586153" y="1058989"/>
                </a:lnTo>
                <a:lnTo>
                  <a:pt x="1579816" y="1062926"/>
                </a:lnTo>
                <a:lnTo>
                  <a:pt x="1574863" y="1061872"/>
                </a:lnTo>
                <a:lnTo>
                  <a:pt x="1569694" y="1060716"/>
                </a:lnTo>
                <a:lnTo>
                  <a:pt x="1523441" y="1058938"/>
                </a:lnTo>
                <a:lnTo>
                  <a:pt x="1440332" y="1057211"/>
                </a:lnTo>
                <a:lnTo>
                  <a:pt x="1323809" y="1051598"/>
                </a:lnTo>
                <a:lnTo>
                  <a:pt x="1286560" y="1048626"/>
                </a:lnTo>
                <a:lnTo>
                  <a:pt x="1248765" y="1046810"/>
                </a:lnTo>
                <a:lnTo>
                  <a:pt x="1219581" y="1040765"/>
                </a:lnTo>
                <a:lnTo>
                  <a:pt x="1161884" y="1031849"/>
                </a:lnTo>
                <a:lnTo>
                  <a:pt x="1114679" y="1022502"/>
                </a:lnTo>
                <a:lnTo>
                  <a:pt x="1067790" y="1011885"/>
                </a:lnTo>
                <a:lnTo>
                  <a:pt x="975499" y="985710"/>
                </a:lnTo>
                <a:lnTo>
                  <a:pt x="930097" y="970153"/>
                </a:lnTo>
                <a:lnTo>
                  <a:pt x="840714" y="934085"/>
                </a:lnTo>
                <a:lnTo>
                  <a:pt x="778332" y="904392"/>
                </a:lnTo>
                <a:lnTo>
                  <a:pt x="715378" y="875830"/>
                </a:lnTo>
                <a:lnTo>
                  <a:pt x="713003" y="873213"/>
                </a:lnTo>
                <a:lnTo>
                  <a:pt x="710615" y="870610"/>
                </a:lnTo>
                <a:lnTo>
                  <a:pt x="705205" y="866495"/>
                </a:lnTo>
                <a:lnTo>
                  <a:pt x="691984" y="862736"/>
                </a:lnTo>
                <a:lnTo>
                  <a:pt x="687527" y="857681"/>
                </a:lnTo>
                <a:lnTo>
                  <a:pt x="670318" y="849096"/>
                </a:lnTo>
                <a:lnTo>
                  <a:pt x="669213" y="847115"/>
                </a:lnTo>
                <a:lnTo>
                  <a:pt x="665861" y="841197"/>
                </a:lnTo>
                <a:lnTo>
                  <a:pt x="657428" y="839825"/>
                </a:lnTo>
                <a:lnTo>
                  <a:pt x="649630" y="837349"/>
                </a:lnTo>
                <a:lnTo>
                  <a:pt x="648804" y="835520"/>
                </a:lnTo>
                <a:lnTo>
                  <a:pt x="647979" y="833691"/>
                </a:lnTo>
                <a:lnTo>
                  <a:pt x="632345" y="825893"/>
                </a:lnTo>
                <a:lnTo>
                  <a:pt x="630364" y="822058"/>
                </a:lnTo>
                <a:lnTo>
                  <a:pt x="629373" y="820153"/>
                </a:lnTo>
                <a:lnTo>
                  <a:pt x="623036" y="818400"/>
                </a:lnTo>
                <a:lnTo>
                  <a:pt x="618337" y="814641"/>
                </a:lnTo>
                <a:lnTo>
                  <a:pt x="562876" y="778459"/>
                </a:lnTo>
                <a:lnTo>
                  <a:pt x="545820" y="764286"/>
                </a:lnTo>
                <a:lnTo>
                  <a:pt x="542429" y="765429"/>
                </a:lnTo>
                <a:lnTo>
                  <a:pt x="534327" y="762800"/>
                </a:lnTo>
                <a:lnTo>
                  <a:pt x="546836" y="776147"/>
                </a:lnTo>
                <a:lnTo>
                  <a:pt x="546074" y="778598"/>
                </a:lnTo>
                <a:lnTo>
                  <a:pt x="541794" y="779297"/>
                </a:lnTo>
                <a:lnTo>
                  <a:pt x="538238" y="778941"/>
                </a:lnTo>
                <a:lnTo>
                  <a:pt x="535470" y="778992"/>
                </a:lnTo>
                <a:lnTo>
                  <a:pt x="491909" y="744486"/>
                </a:lnTo>
                <a:lnTo>
                  <a:pt x="450710" y="706894"/>
                </a:lnTo>
                <a:lnTo>
                  <a:pt x="372275" y="628040"/>
                </a:lnTo>
                <a:lnTo>
                  <a:pt x="334924" y="586701"/>
                </a:lnTo>
                <a:lnTo>
                  <a:pt x="319913" y="565023"/>
                </a:lnTo>
                <a:lnTo>
                  <a:pt x="274154" y="502450"/>
                </a:lnTo>
                <a:lnTo>
                  <a:pt x="230517" y="440944"/>
                </a:lnTo>
                <a:lnTo>
                  <a:pt x="228968" y="438746"/>
                </a:lnTo>
                <a:lnTo>
                  <a:pt x="228727" y="437210"/>
                </a:lnTo>
                <a:lnTo>
                  <a:pt x="228447" y="436410"/>
                </a:lnTo>
                <a:lnTo>
                  <a:pt x="228447" y="438492"/>
                </a:lnTo>
                <a:lnTo>
                  <a:pt x="227736" y="439559"/>
                </a:lnTo>
                <a:lnTo>
                  <a:pt x="227012" y="439191"/>
                </a:lnTo>
                <a:lnTo>
                  <a:pt x="228447" y="438492"/>
                </a:lnTo>
                <a:lnTo>
                  <a:pt x="228447" y="436410"/>
                </a:lnTo>
                <a:lnTo>
                  <a:pt x="228130" y="435495"/>
                </a:lnTo>
                <a:lnTo>
                  <a:pt x="227228" y="433628"/>
                </a:lnTo>
                <a:lnTo>
                  <a:pt x="223875" y="431952"/>
                </a:lnTo>
                <a:lnTo>
                  <a:pt x="224256" y="427888"/>
                </a:lnTo>
                <a:lnTo>
                  <a:pt x="222554" y="425615"/>
                </a:lnTo>
                <a:lnTo>
                  <a:pt x="219494" y="424091"/>
                </a:lnTo>
                <a:lnTo>
                  <a:pt x="219951" y="420065"/>
                </a:lnTo>
                <a:lnTo>
                  <a:pt x="218249" y="417791"/>
                </a:lnTo>
                <a:lnTo>
                  <a:pt x="215112" y="416229"/>
                </a:lnTo>
                <a:lnTo>
                  <a:pt x="215074" y="413372"/>
                </a:lnTo>
                <a:lnTo>
                  <a:pt x="213372" y="411099"/>
                </a:lnTo>
                <a:lnTo>
                  <a:pt x="210159" y="409498"/>
                </a:lnTo>
                <a:lnTo>
                  <a:pt x="210693" y="405511"/>
                </a:lnTo>
                <a:lnTo>
                  <a:pt x="209067" y="403275"/>
                </a:lnTo>
                <a:lnTo>
                  <a:pt x="205854" y="401675"/>
                </a:lnTo>
                <a:lnTo>
                  <a:pt x="206451" y="397713"/>
                </a:lnTo>
                <a:lnTo>
                  <a:pt x="204825" y="395490"/>
                </a:lnTo>
                <a:lnTo>
                  <a:pt x="201536" y="393852"/>
                </a:lnTo>
                <a:lnTo>
                  <a:pt x="202222" y="389928"/>
                </a:lnTo>
                <a:lnTo>
                  <a:pt x="200596" y="387692"/>
                </a:lnTo>
                <a:lnTo>
                  <a:pt x="197307" y="386054"/>
                </a:lnTo>
                <a:lnTo>
                  <a:pt x="196697" y="385152"/>
                </a:lnTo>
                <a:lnTo>
                  <a:pt x="197015" y="382981"/>
                </a:lnTo>
                <a:lnTo>
                  <a:pt x="195592" y="380530"/>
                </a:lnTo>
                <a:lnTo>
                  <a:pt x="193700" y="379704"/>
                </a:lnTo>
                <a:lnTo>
                  <a:pt x="193294" y="378383"/>
                </a:lnTo>
                <a:lnTo>
                  <a:pt x="168503" y="366026"/>
                </a:lnTo>
                <a:lnTo>
                  <a:pt x="168503" y="371690"/>
                </a:lnTo>
                <a:lnTo>
                  <a:pt x="168008" y="371436"/>
                </a:lnTo>
                <a:lnTo>
                  <a:pt x="168059" y="370052"/>
                </a:lnTo>
                <a:lnTo>
                  <a:pt x="168503" y="371690"/>
                </a:lnTo>
                <a:lnTo>
                  <a:pt x="168503" y="366026"/>
                </a:lnTo>
                <a:lnTo>
                  <a:pt x="166179" y="364858"/>
                </a:lnTo>
                <a:lnTo>
                  <a:pt x="166268" y="366318"/>
                </a:lnTo>
                <a:lnTo>
                  <a:pt x="165620" y="365988"/>
                </a:lnTo>
                <a:lnTo>
                  <a:pt x="165747" y="364642"/>
                </a:lnTo>
                <a:lnTo>
                  <a:pt x="166179" y="364858"/>
                </a:lnTo>
                <a:lnTo>
                  <a:pt x="193065" y="378269"/>
                </a:lnTo>
                <a:lnTo>
                  <a:pt x="193179" y="375488"/>
                </a:lnTo>
                <a:lnTo>
                  <a:pt x="192722" y="373837"/>
                </a:lnTo>
                <a:lnTo>
                  <a:pt x="192265" y="372186"/>
                </a:lnTo>
                <a:lnTo>
                  <a:pt x="188493" y="371729"/>
                </a:lnTo>
                <a:lnTo>
                  <a:pt x="188836" y="370484"/>
                </a:lnTo>
                <a:lnTo>
                  <a:pt x="188950" y="367690"/>
                </a:lnTo>
                <a:lnTo>
                  <a:pt x="188493" y="366052"/>
                </a:lnTo>
                <a:lnTo>
                  <a:pt x="188036" y="364401"/>
                </a:lnTo>
                <a:lnTo>
                  <a:pt x="184251" y="363931"/>
                </a:lnTo>
                <a:lnTo>
                  <a:pt x="184594" y="362686"/>
                </a:lnTo>
                <a:lnTo>
                  <a:pt x="184785" y="359943"/>
                </a:lnTo>
                <a:lnTo>
                  <a:pt x="184289" y="358279"/>
                </a:lnTo>
                <a:lnTo>
                  <a:pt x="183794" y="356616"/>
                </a:lnTo>
                <a:lnTo>
                  <a:pt x="180022" y="356146"/>
                </a:lnTo>
                <a:lnTo>
                  <a:pt x="179870" y="356069"/>
                </a:lnTo>
                <a:lnTo>
                  <a:pt x="180619" y="352183"/>
                </a:lnTo>
                <a:lnTo>
                  <a:pt x="179070" y="349999"/>
                </a:lnTo>
                <a:lnTo>
                  <a:pt x="175780" y="348361"/>
                </a:lnTo>
                <a:lnTo>
                  <a:pt x="176453" y="344436"/>
                </a:lnTo>
                <a:lnTo>
                  <a:pt x="174904" y="342239"/>
                </a:lnTo>
                <a:lnTo>
                  <a:pt x="171691" y="340639"/>
                </a:lnTo>
                <a:lnTo>
                  <a:pt x="138887" y="266090"/>
                </a:lnTo>
                <a:lnTo>
                  <a:pt x="132080" y="258432"/>
                </a:lnTo>
                <a:lnTo>
                  <a:pt x="127939" y="247853"/>
                </a:lnTo>
                <a:lnTo>
                  <a:pt x="123748" y="238671"/>
                </a:lnTo>
                <a:lnTo>
                  <a:pt x="120192" y="228384"/>
                </a:lnTo>
                <a:lnTo>
                  <a:pt x="121132" y="227418"/>
                </a:lnTo>
                <a:lnTo>
                  <a:pt x="122351" y="226618"/>
                </a:lnTo>
                <a:lnTo>
                  <a:pt x="126098" y="224231"/>
                </a:lnTo>
                <a:lnTo>
                  <a:pt x="128270" y="223888"/>
                </a:lnTo>
                <a:lnTo>
                  <a:pt x="130467" y="224980"/>
                </a:lnTo>
                <a:lnTo>
                  <a:pt x="128511" y="216916"/>
                </a:lnTo>
                <a:lnTo>
                  <a:pt x="125818" y="209892"/>
                </a:lnTo>
                <a:lnTo>
                  <a:pt x="122605" y="202615"/>
                </a:lnTo>
                <a:lnTo>
                  <a:pt x="117906" y="196011"/>
                </a:lnTo>
                <a:lnTo>
                  <a:pt x="115557" y="193421"/>
                </a:lnTo>
                <a:lnTo>
                  <a:pt x="113423" y="190931"/>
                </a:lnTo>
                <a:lnTo>
                  <a:pt x="112433" y="187604"/>
                </a:lnTo>
                <a:lnTo>
                  <a:pt x="106146" y="184467"/>
                </a:lnTo>
                <a:lnTo>
                  <a:pt x="106502" y="183222"/>
                </a:lnTo>
                <a:lnTo>
                  <a:pt x="107734" y="183845"/>
                </a:lnTo>
                <a:lnTo>
                  <a:pt x="106667" y="184721"/>
                </a:lnTo>
                <a:lnTo>
                  <a:pt x="112433" y="187604"/>
                </a:lnTo>
                <a:lnTo>
                  <a:pt x="116408" y="192430"/>
                </a:lnTo>
                <a:lnTo>
                  <a:pt x="117906" y="196011"/>
                </a:lnTo>
                <a:lnTo>
                  <a:pt x="118008" y="191808"/>
                </a:lnTo>
                <a:lnTo>
                  <a:pt x="117309" y="188620"/>
                </a:lnTo>
                <a:lnTo>
                  <a:pt x="113309" y="188036"/>
                </a:lnTo>
                <a:lnTo>
                  <a:pt x="113703" y="186817"/>
                </a:lnTo>
                <a:lnTo>
                  <a:pt x="115265" y="181927"/>
                </a:lnTo>
                <a:lnTo>
                  <a:pt x="113411" y="178155"/>
                </a:lnTo>
                <a:lnTo>
                  <a:pt x="110159" y="173697"/>
                </a:lnTo>
                <a:lnTo>
                  <a:pt x="110782" y="171170"/>
                </a:lnTo>
                <a:lnTo>
                  <a:pt x="110299" y="168097"/>
                </a:lnTo>
                <a:lnTo>
                  <a:pt x="107010" y="166446"/>
                </a:lnTo>
                <a:lnTo>
                  <a:pt x="107276" y="163741"/>
                </a:lnTo>
                <a:lnTo>
                  <a:pt x="107403" y="162382"/>
                </a:lnTo>
                <a:lnTo>
                  <a:pt x="107086" y="160807"/>
                </a:lnTo>
                <a:lnTo>
                  <a:pt x="106781" y="159232"/>
                </a:lnTo>
                <a:lnTo>
                  <a:pt x="103352" y="157530"/>
                </a:lnTo>
                <a:lnTo>
                  <a:pt x="104038" y="155028"/>
                </a:lnTo>
                <a:lnTo>
                  <a:pt x="103809" y="153492"/>
                </a:lnTo>
                <a:lnTo>
                  <a:pt x="103111" y="153149"/>
                </a:lnTo>
                <a:lnTo>
                  <a:pt x="103111" y="161658"/>
                </a:lnTo>
                <a:lnTo>
                  <a:pt x="102870" y="160121"/>
                </a:lnTo>
                <a:lnTo>
                  <a:pt x="103111" y="161658"/>
                </a:lnTo>
                <a:lnTo>
                  <a:pt x="103111" y="153149"/>
                </a:lnTo>
                <a:lnTo>
                  <a:pt x="102552" y="152869"/>
                </a:lnTo>
                <a:lnTo>
                  <a:pt x="102552" y="158559"/>
                </a:lnTo>
                <a:lnTo>
                  <a:pt x="102438" y="159905"/>
                </a:lnTo>
                <a:lnTo>
                  <a:pt x="102285" y="159829"/>
                </a:lnTo>
                <a:lnTo>
                  <a:pt x="102489" y="158521"/>
                </a:lnTo>
                <a:lnTo>
                  <a:pt x="102552" y="152869"/>
                </a:lnTo>
                <a:lnTo>
                  <a:pt x="102196" y="152692"/>
                </a:lnTo>
                <a:lnTo>
                  <a:pt x="100990" y="144995"/>
                </a:lnTo>
                <a:lnTo>
                  <a:pt x="99237" y="137020"/>
                </a:lnTo>
                <a:lnTo>
                  <a:pt x="96354" y="129908"/>
                </a:lnTo>
                <a:lnTo>
                  <a:pt x="92329" y="123647"/>
                </a:lnTo>
                <a:lnTo>
                  <a:pt x="91287" y="116027"/>
                </a:lnTo>
                <a:lnTo>
                  <a:pt x="90398" y="108483"/>
                </a:lnTo>
                <a:lnTo>
                  <a:pt x="85737" y="101904"/>
                </a:lnTo>
                <a:lnTo>
                  <a:pt x="86842" y="96774"/>
                </a:lnTo>
                <a:lnTo>
                  <a:pt x="84391" y="92722"/>
                </a:lnTo>
                <a:lnTo>
                  <a:pt x="82232" y="88811"/>
                </a:lnTo>
                <a:lnTo>
                  <a:pt x="78232" y="66941"/>
                </a:lnTo>
                <a:lnTo>
                  <a:pt x="73825" y="44869"/>
                </a:lnTo>
                <a:lnTo>
                  <a:pt x="72136" y="32677"/>
                </a:lnTo>
                <a:lnTo>
                  <a:pt x="70662" y="22009"/>
                </a:lnTo>
                <a:lnTo>
                  <a:pt x="69227" y="0"/>
                </a:lnTo>
                <a:lnTo>
                  <a:pt x="62166" y="736"/>
                </a:lnTo>
                <a:lnTo>
                  <a:pt x="54737" y="1282"/>
                </a:lnTo>
                <a:lnTo>
                  <a:pt x="48196" y="2286"/>
                </a:lnTo>
                <a:lnTo>
                  <a:pt x="42659" y="6616"/>
                </a:lnTo>
                <a:lnTo>
                  <a:pt x="41071" y="7239"/>
                </a:lnTo>
                <a:lnTo>
                  <a:pt x="40360" y="8305"/>
                </a:lnTo>
                <a:lnTo>
                  <a:pt x="39878" y="10909"/>
                </a:lnTo>
                <a:lnTo>
                  <a:pt x="33667" y="13487"/>
                </a:lnTo>
                <a:lnTo>
                  <a:pt x="26314" y="5562"/>
                </a:lnTo>
                <a:lnTo>
                  <a:pt x="20802" y="12750"/>
                </a:lnTo>
                <a:lnTo>
                  <a:pt x="8928" y="19596"/>
                </a:lnTo>
                <a:lnTo>
                  <a:pt x="2476" y="29146"/>
                </a:lnTo>
                <a:lnTo>
                  <a:pt x="0" y="40690"/>
                </a:lnTo>
                <a:lnTo>
                  <a:pt x="38" y="53479"/>
                </a:lnTo>
                <a:lnTo>
                  <a:pt x="10477" y="125387"/>
                </a:lnTo>
                <a:lnTo>
                  <a:pt x="28956" y="195630"/>
                </a:lnTo>
                <a:lnTo>
                  <a:pt x="45199" y="244894"/>
                </a:lnTo>
                <a:lnTo>
                  <a:pt x="63677" y="292430"/>
                </a:lnTo>
                <a:lnTo>
                  <a:pt x="83807" y="339369"/>
                </a:lnTo>
                <a:lnTo>
                  <a:pt x="105562" y="385711"/>
                </a:lnTo>
                <a:lnTo>
                  <a:pt x="128955" y="431444"/>
                </a:lnTo>
                <a:lnTo>
                  <a:pt x="154520" y="475411"/>
                </a:lnTo>
                <a:lnTo>
                  <a:pt x="181673" y="518769"/>
                </a:lnTo>
                <a:lnTo>
                  <a:pt x="210426" y="561492"/>
                </a:lnTo>
                <a:lnTo>
                  <a:pt x="241312" y="602449"/>
                </a:lnTo>
                <a:lnTo>
                  <a:pt x="273748" y="642759"/>
                </a:lnTo>
                <a:lnTo>
                  <a:pt x="307911" y="683920"/>
                </a:lnTo>
                <a:lnTo>
                  <a:pt x="343928" y="721753"/>
                </a:lnTo>
                <a:lnTo>
                  <a:pt x="380682" y="758532"/>
                </a:lnTo>
                <a:lnTo>
                  <a:pt x="418147" y="794258"/>
                </a:lnTo>
                <a:lnTo>
                  <a:pt x="457492" y="826655"/>
                </a:lnTo>
                <a:lnTo>
                  <a:pt x="497547" y="857999"/>
                </a:lnTo>
                <a:lnTo>
                  <a:pt x="538327" y="888276"/>
                </a:lnTo>
                <a:lnTo>
                  <a:pt x="580390" y="916355"/>
                </a:lnTo>
                <a:lnTo>
                  <a:pt x="623735" y="942238"/>
                </a:lnTo>
                <a:lnTo>
                  <a:pt x="667804" y="967054"/>
                </a:lnTo>
                <a:lnTo>
                  <a:pt x="713143" y="989672"/>
                </a:lnTo>
                <a:lnTo>
                  <a:pt x="759206" y="1011224"/>
                </a:lnTo>
                <a:lnTo>
                  <a:pt x="805967" y="1031709"/>
                </a:lnTo>
                <a:lnTo>
                  <a:pt x="854011" y="1049997"/>
                </a:lnTo>
                <a:lnTo>
                  <a:pt x="902754" y="1067219"/>
                </a:lnTo>
                <a:lnTo>
                  <a:pt x="952207" y="1083373"/>
                </a:lnTo>
                <a:lnTo>
                  <a:pt x="1002931" y="1097318"/>
                </a:lnTo>
                <a:lnTo>
                  <a:pt x="1053299" y="1109675"/>
                </a:lnTo>
                <a:lnTo>
                  <a:pt x="1104226" y="1119466"/>
                </a:lnTo>
                <a:lnTo>
                  <a:pt x="1155204" y="1127861"/>
                </a:lnTo>
                <a:lnTo>
                  <a:pt x="1206284" y="1134897"/>
                </a:lnTo>
                <a:lnTo>
                  <a:pt x="1309535" y="1143825"/>
                </a:lnTo>
                <a:lnTo>
                  <a:pt x="1361249" y="1146911"/>
                </a:lnTo>
                <a:lnTo>
                  <a:pt x="1461884" y="1150277"/>
                </a:lnTo>
                <a:lnTo>
                  <a:pt x="1559331" y="1150632"/>
                </a:lnTo>
                <a:lnTo>
                  <a:pt x="1608442" y="1149591"/>
                </a:lnTo>
                <a:lnTo>
                  <a:pt x="1657057" y="1149718"/>
                </a:lnTo>
                <a:lnTo>
                  <a:pt x="1660017" y="1148346"/>
                </a:lnTo>
                <a:lnTo>
                  <a:pt x="1662912" y="1146949"/>
                </a:lnTo>
                <a:lnTo>
                  <a:pt x="1665871" y="1145590"/>
                </a:lnTo>
                <a:lnTo>
                  <a:pt x="1669084" y="1147191"/>
                </a:lnTo>
                <a:lnTo>
                  <a:pt x="1673237" y="1147838"/>
                </a:lnTo>
                <a:lnTo>
                  <a:pt x="1675295" y="1150289"/>
                </a:lnTo>
                <a:lnTo>
                  <a:pt x="1676844" y="1152486"/>
                </a:lnTo>
                <a:lnTo>
                  <a:pt x="1673758" y="1155204"/>
                </a:lnTo>
                <a:lnTo>
                  <a:pt x="1670850" y="1155179"/>
                </a:lnTo>
                <a:lnTo>
                  <a:pt x="1651431" y="1168196"/>
                </a:lnTo>
                <a:lnTo>
                  <a:pt x="1631061" y="1179322"/>
                </a:lnTo>
                <a:lnTo>
                  <a:pt x="1609547" y="1189875"/>
                </a:lnTo>
                <a:lnTo>
                  <a:pt x="1587804" y="1198905"/>
                </a:lnTo>
                <a:lnTo>
                  <a:pt x="1572818" y="1205623"/>
                </a:lnTo>
                <a:lnTo>
                  <a:pt x="1558683" y="1212761"/>
                </a:lnTo>
                <a:lnTo>
                  <a:pt x="1545120" y="1221600"/>
                </a:lnTo>
                <a:lnTo>
                  <a:pt x="1532458" y="1232319"/>
                </a:lnTo>
                <a:lnTo>
                  <a:pt x="1505216" y="1247114"/>
                </a:lnTo>
                <a:lnTo>
                  <a:pt x="1487411" y="1268044"/>
                </a:lnTo>
                <a:lnTo>
                  <a:pt x="1479511" y="1293901"/>
                </a:lnTo>
                <a:lnTo>
                  <a:pt x="1481950" y="1323505"/>
                </a:lnTo>
                <a:lnTo>
                  <a:pt x="1535811" y="1323403"/>
                </a:lnTo>
                <a:lnTo>
                  <a:pt x="1587068" y="1313484"/>
                </a:lnTo>
                <a:lnTo>
                  <a:pt x="1635810" y="1296644"/>
                </a:lnTo>
                <a:lnTo>
                  <a:pt x="1682737" y="1274635"/>
                </a:lnTo>
                <a:lnTo>
                  <a:pt x="1729079" y="1248079"/>
                </a:lnTo>
                <a:lnTo>
                  <a:pt x="1750415" y="1236027"/>
                </a:lnTo>
                <a:lnTo>
                  <a:pt x="1772183" y="1224165"/>
                </a:lnTo>
                <a:lnTo>
                  <a:pt x="1798307" y="1210233"/>
                </a:lnTo>
                <a:lnTo>
                  <a:pt x="1816214" y="1200721"/>
                </a:lnTo>
                <a:lnTo>
                  <a:pt x="1845462" y="1184084"/>
                </a:lnTo>
                <a:lnTo>
                  <a:pt x="1854771" y="1178788"/>
                </a:lnTo>
                <a:lnTo>
                  <a:pt x="1862239" y="1171168"/>
                </a:lnTo>
                <a:lnTo>
                  <a:pt x="1871586" y="1161630"/>
                </a:lnTo>
                <a:lnTo>
                  <a:pt x="1875790" y="1139609"/>
                </a:lnTo>
                <a:lnTo>
                  <a:pt x="1877085" y="1101928"/>
                </a:lnTo>
                <a:lnTo>
                  <a:pt x="1877314" y="1090688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300" y="1226352"/>
            <a:ext cx="6268085" cy="7334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59430" algn="l"/>
              </a:tabLst>
            </a:pPr>
            <a:r>
              <a:rPr dirty="0" sz="4650" spc="-95">
                <a:latin typeface="Microsoft Sans Serif"/>
                <a:cs typeface="Microsoft Sans Serif"/>
              </a:rPr>
              <a:t>PROBLEM	</a:t>
            </a:r>
            <a:r>
              <a:rPr dirty="0" sz="4650" spc="5">
                <a:latin typeface="Microsoft Sans Serif"/>
                <a:cs typeface="Microsoft Sans Serif"/>
              </a:rPr>
              <a:t>OVERVIEW</a:t>
            </a:r>
            <a:endParaRPr sz="465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375787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419602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463417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5975431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6851731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1649" y="7289881"/>
            <a:ext cx="95250" cy="952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131300" y="2700281"/>
            <a:ext cx="7513955" cy="6886575"/>
          </a:xfrm>
          <a:prstGeom prst="rect">
            <a:avLst/>
          </a:prstGeom>
        </p:spPr>
        <p:txBody>
          <a:bodyPr wrap="square" lIns="0" tIns="2463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3200" spc="114">
                <a:solidFill>
                  <a:srgbClr val="B4C181"/>
                </a:solidFill>
                <a:latin typeface="Microsoft Sans Serif"/>
                <a:cs typeface="Microsoft Sans Serif"/>
              </a:rPr>
              <a:t>DATASETS</a:t>
            </a:r>
            <a:endParaRPr sz="3200">
              <a:latin typeface="Microsoft Sans Serif"/>
              <a:cs typeface="Microsoft Sans Serif"/>
            </a:endParaRPr>
          </a:p>
          <a:p>
            <a:pPr marL="519430" marR="681355">
              <a:lnSpc>
                <a:spcPct val="122300"/>
              </a:lnSpc>
              <a:spcBef>
                <a:spcPts val="690"/>
              </a:spcBef>
            </a:pPr>
            <a:r>
              <a:rPr dirty="0" sz="2350" spc="-34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9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170">
                <a:solidFill>
                  <a:srgbClr val="5C6F1F"/>
                </a:solidFill>
                <a:latin typeface="Trebuchet MS"/>
                <a:cs typeface="Trebuchet MS"/>
              </a:rPr>
              <a:t>g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1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40">
                <a:solidFill>
                  <a:srgbClr val="5C6F1F"/>
                </a:solidFill>
                <a:latin typeface="Trebuchet MS"/>
                <a:cs typeface="Trebuchet MS"/>
              </a:rPr>
              <a:t>(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7</a:t>
            </a:r>
            <a:r>
              <a:rPr dirty="0" sz="2350" spc="-560">
                <a:solidFill>
                  <a:srgbClr val="5C6F1F"/>
                </a:solidFill>
                <a:latin typeface="Trebuchet MS"/>
                <a:cs typeface="Trebuchet MS"/>
              </a:rPr>
              <a:t>1</a:t>
            </a:r>
            <a:r>
              <a:rPr dirty="0" sz="2350" spc="204">
                <a:solidFill>
                  <a:srgbClr val="5C6F1F"/>
                </a:solidFill>
                <a:latin typeface="Trebuchet MS"/>
                <a:cs typeface="Trebuchet MS"/>
              </a:rPr>
              <a:t>2</a:t>
            </a:r>
            <a:r>
              <a:rPr dirty="0" sz="2350" spc="-30">
                <a:solidFill>
                  <a:srgbClr val="5C6F1F"/>
                </a:solidFill>
                <a:latin typeface="Trebuchet MS"/>
                <a:cs typeface="Trebuchet MS"/>
              </a:rPr>
              <a:t>9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65">
                <a:solidFill>
                  <a:srgbClr val="5C6F1F"/>
                </a:solidFill>
                <a:latin typeface="Trebuchet MS"/>
                <a:cs typeface="Trebuchet MS"/>
              </a:rPr>
              <a:t>g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55">
                <a:solidFill>
                  <a:srgbClr val="5C6F1F"/>
                </a:solidFill>
                <a:latin typeface="Trebuchet MS"/>
                <a:cs typeface="Trebuchet MS"/>
              </a:rPr>
              <a:t>c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solidFill>
                  <a:srgbClr val="5C6F1F"/>
                </a:solidFill>
                <a:latin typeface="Trebuchet MS"/>
                <a:cs typeface="Trebuchet MS"/>
              </a:rPr>
              <a:t>x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3</a:t>
            </a:r>
            <a:r>
              <a:rPr dirty="0" sz="2350">
                <a:solidFill>
                  <a:srgbClr val="5C6F1F"/>
                </a:solidFill>
                <a:latin typeface="Trebuchet MS"/>
                <a:cs typeface="Trebuchet MS"/>
              </a:rPr>
              <a:t>8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9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125">
                <a:solidFill>
                  <a:srgbClr val="5C6F1F"/>
                </a:solidFill>
                <a:latin typeface="Trebuchet MS"/>
                <a:cs typeface="Trebuchet MS"/>
              </a:rPr>
              <a:t>)  </a:t>
            </a:r>
            <a:r>
              <a:rPr dirty="0" sz="2350" spc="-34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1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40">
                <a:solidFill>
                  <a:srgbClr val="5C6F1F"/>
                </a:solidFill>
                <a:latin typeface="Trebuchet MS"/>
                <a:cs typeface="Trebuchet MS"/>
              </a:rPr>
              <a:t>(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7</a:t>
            </a:r>
            <a:r>
              <a:rPr dirty="0" sz="2350" spc="-560">
                <a:solidFill>
                  <a:srgbClr val="5C6F1F"/>
                </a:solidFill>
                <a:latin typeface="Trebuchet MS"/>
                <a:cs typeface="Trebuchet MS"/>
              </a:rPr>
              <a:t>1</a:t>
            </a:r>
            <a:r>
              <a:rPr dirty="0" sz="2350" spc="204">
                <a:solidFill>
                  <a:srgbClr val="5C6F1F"/>
                </a:solidFill>
                <a:latin typeface="Trebuchet MS"/>
                <a:cs typeface="Trebuchet MS"/>
              </a:rPr>
              <a:t>2</a:t>
            </a:r>
            <a:r>
              <a:rPr dirty="0" sz="2350" spc="-30">
                <a:solidFill>
                  <a:srgbClr val="5C6F1F"/>
                </a:solidFill>
                <a:latin typeface="Trebuchet MS"/>
                <a:cs typeface="Trebuchet MS"/>
              </a:rPr>
              <a:t>9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65">
                <a:solidFill>
                  <a:srgbClr val="5C6F1F"/>
                </a:solidFill>
                <a:latin typeface="Trebuchet MS"/>
                <a:cs typeface="Trebuchet MS"/>
              </a:rPr>
              <a:t>g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55">
                <a:solidFill>
                  <a:srgbClr val="5C6F1F"/>
                </a:solidFill>
                <a:latin typeface="Trebuchet MS"/>
                <a:cs typeface="Trebuchet MS"/>
              </a:rPr>
              <a:t>c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solidFill>
                  <a:srgbClr val="5C6F1F"/>
                </a:solidFill>
                <a:latin typeface="Trebuchet MS"/>
                <a:cs typeface="Trebuchet MS"/>
              </a:rPr>
              <a:t>x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20">
                <a:solidFill>
                  <a:srgbClr val="5C6F1F"/>
                </a:solidFill>
                <a:latin typeface="Trebuchet MS"/>
                <a:cs typeface="Trebuchet MS"/>
              </a:rPr>
              <a:t>3</a:t>
            </a:r>
            <a:r>
              <a:rPr dirty="0" sz="2350" spc="185">
                <a:solidFill>
                  <a:srgbClr val="5C6F1F"/>
                </a:solidFill>
                <a:latin typeface="Trebuchet MS"/>
                <a:cs typeface="Trebuchet MS"/>
              </a:rPr>
              <a:t>4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350" spc="9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-160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350" spc="-15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350" spc="-125">
                <a:solidFill>
                  <a:srgbClr val="5C6F1F"/>
                </a:solidFill>
                <a:latin typeface="Trebuchet MS"/>
                <a:cs typeface="Trebuchet MS"/>
              </a:rPr>
              <a:t>)  </a:t>
            </a:r>
            <a:r>
              <a:rPr dirty="0" sz="2350" spc="-60">
                <a:solidFill>
                  <a:srgbClr val="5C6F1F"/>
                </a:solidFill>
                <a:latin typeface="Trebuchet MS"/>
                <a:cs typeface="Trebuchet MS"/>
              </a:rPr>
              <a:t>Label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15">
                <a:solidFill>
                  <a:srgbClr val="5C6F1F"/>
                </a:solidFill>
                <a:latin typeface="Trebuchet MS"/>
                <a:cs typeface="Trebuchet MS"/>
              </a:rPr>
              <a:t>Set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0">
                <a:solidFill>
                  <a:srgbClr val="5C6F1F"/>
                </a:solidFill>
                <a:latin typeface="Trebuchet MS"/>
                <a:cs typeface="Trebuchet MS"/>
              </a:rPr>
              <a:t>(categorical,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65">
                <a:solidFill>
                  <a:srgbClr val="5C6F1F"/>
                </a:solidFill>
                <a:latin typeface="Trebuchet MS"/>
                <a:cs typeface="Trebuchet MS"/>
              </a:rPr>
              <a:t>72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rows)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612900" algn="l"/>
                <a:tab pos="2680335" algn="l"/>
                <a:tab pos="3846829" algn="l"/>
              </a:tabLst>
            </a:pPr>
            <a:r>
              <a:rPr dirty="0" sz="3200" spc="90">
                <a:solidFill>
                  <a:srgbClr val="B4C181"/>
                </a:solidFill>
                <a:latin typeface="Microsoft Sans Serif"/>
                <a:cs typeface="Microsoft Sans Serif"/>
              </a:rPr>
              <a:t>CLEAN	</a:t>
            </a:r>
            <a:r>
              <a:rPr dirty="0" sz="3200" spc="65">
                <a:solidFill>
                  <a:srgbClr val="B4C181"/>
                </a:solidFill>
                <a:latin typeface="Microsoft Sans Serif"/>
                <a:cs typeface="Microsoft Sans Serif"/>
              </a:rPr>
              <a:t>AND	</a:t>
            </a:r>
            <a:r>
              <a:rPr dirty="0" sz="3200" spc="110">
                <a:solidFill>
                  <a:srgbClr val="B4C181"/>
                </a:solidFill>
                <a:latin typeface="Microsoft Sans Serif"/>
                <a:cs typeface="Microsoft Sans Serif"/>
              </a:rPr>
              <a:t>TIDY	</a:t>
            </a:r>
            <a:r>
              <a:rPr dirty="0" sz="3200" spc="150">
                <a:solidFill>
                  <a:srgbClr val="B4C181"/>
                </a:solidFill>
                <a:latin typeface="Microsoft Sans Serif"/>
                <a:cs typeface="Microsoft Sans Serif"/>
              </a:rPr>
              <a:t>DATA</a:t>
            </a:r>
            <a:endParaRPr sz="3200">
              <a:latin typeface="Microsoft Sans Serif"/>
              <a:cs typeface="Microsoft Sans Serif"/>
            </a:endParaRPr>
          </a:p>
          <a:p>
            <a:pPr marL="519430" marR="555625">
              <a:lnSpc>
                <a:spcPct val="122300"/>
              </a:lnSpc>
              <a:spcBef>
                <a:spcPts val="75"/>
              </a:spcBef>
            </a:pPr>
            <a:r>
              <a:rPr dirty="0" sz="2350" spc="-5">
                <a:solidFill>
                  <a:srgbClr val="5C6F1F"/>
                </a:solidFill>
                <a:latin typeface="Trebuchet MS"/>
                <a:cs typeface="Trebuchet MS"/>
              </a:rPr>
              <a:t>Exchanging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rows </a:t>
            </a:r>
            <a:r>
              <a:rPr dirty="0" sz="2350" spc="-110">
                <a:solidFill>
                  <a:srgbClr val="5C6F1F"/>
                </a:solidFill>
                <a:latin typeface="Trebuchet MS"/>
                <a:cs typeface="Trebuchet MS"/>
              </a:rPr>
              <a:t>with </a:t>
            </a:r>
            <a:r>
              <a:rPr dirty="0" sz="2350" spc="-100">
                <a:solidFill>
                  <a:srgbClr val="5C6F1F"/>
                </a:solidFill>
                <a:latin typeface="Trebuchet MS"/>
                <a:cs typeface="Trebuchet MS"/>
              </a:rPr>
              <a:t>column: </a:t>
            </a:r>
            <a:r>
              <a:rPr dirty="0" sz="2350" spc="15">
                <a:solidFill>
                  <a:srgbClr val="5C6F1F"/>
                </a:solidFill>
                <a:latin typeface="Trebuchet MS"/>
                <a:cs typeface="Trebuchet MS"/>
              </a:rPr>
              <a:t>gene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activations </a:t>
            </a:r>
            <a:r>
              <a:rPr dirty="0" sz="2350" spc="45">
                <a:solidFill>
                  <a:srgbClr val="5C6F1F"/>
                </a:solidFill>
                <a:latin typeface="Trebuchet MS"/>
                <a:cs typeface="Trebuchet MS"/>
              </a:rPr>
              <a:t>as </a:t>
            </a:r>
            <a:r>
              <a:rPr dirty="0" sz="2350" spc="-69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85">
                <a:solidFill>
                  <a:srgbClr val="5C6F1F"/>
                </a:solidFill>
                <a:latin typeface="Trebuchet MS"/>
                <a:cs typeface="Trebuchet MS"/>
              </a:rPr>
              <a:t>features,</a:t>
            </a:r>
            <a:r>
              <a:rPr dirty="0" sz="2350" spc="-8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55">
                <a:solidFill>
                  <a:srgbClr val="5C6F1F"/>
                </a:solidFill>
                <a:latin typeface="Trebuchet MS"/>
                <a:cs typeface="Trebuchet MS"/>
              </a:rPr>
              <a:t>patients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45">
                <a:solidFill>
                  <a:srgbClr val="5C6F1F"/>
                </a:solidFill>
                <a:latin typeface="Trebuchet MS"/>
                <a:cs typeface="Trebuchet MS"/>
              </a:rPr>
              <a:t>as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35">
                <a:solidFill>
                  <a:srgbClr val="5C6F1F"/>
                </a:solidFill>
                <a:latin typeface="Trebuchet MS"/>
                <a:cs typeface="Trebuchet MS"/>
              </a:rPr>
              <a:t>samples</a:t>
            </a:r>
            <a:endParaRPr sz="2350">
              <a:latin typeface="Trebuchet MS"/>
              <a:cs typeface="Trebuchet MS"/>
            </a:endParaRPr>
          </a:p>
          <a:p>
            <a:pPr marL="519430" marR="2808605">
              <a:lnSpc>
                <a:spcPct val="122300"/>
              </a:lnSpc>
            </a:pPr>
            <a:r>
              <a:rPr dirty="0" sz="2350" spc="-70">
                <a:solidFill>
                  <a:srgbClr val="5C6F1F"/>
                </a:solidFill>
                <a:latin typeface="Trebuchet MS"/>
                <a:cs typeface="Trebuchet MS"/>
              </a:rPr>
              <a:t>B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9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185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350" spc="-165">
                <a:solidFill>
                  <a:srgbClr val="5C6F1F"/>
                </a:solidFill>
                <a:latin typeface="Trebuchet MS"/>
                <a:cs typeface="Trebuchet MS"/>
              </a:rPr>
              <a:t>y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3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55">
                <a:solidFill>
                  <a:srgbClr val="5C6F1F"/>
                </a:solidFill>
                <a:latin typeface="Trebuchet MS"/>
                <a:cs typeface="Trebuchet MS"/>
              </a:rPr>
              <a:t>c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350" spc="25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350" spc="-135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350" spc="-9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350" spc="165">
                <a:solidFill>
                  <a:srgbClr val="5C6F1F"/>
                </a:solidFill>
                <a:latin typeface="Trebuchet MS"/>
                <a:cs typeface="Trebuchet MS"/>
              </a:rPr>
              <a:t>g</a:t>
            </a:r>
            <a:r>
              <a:rPr dirty="0" sz="2350" spc="-240">
                <a:solidFill>
                  <a:srgbClr val="5C6F1F"/>
                </a:solidFill>
                <a:latin typeface="Trebuchet MS"/>
                <a:cs typeface="Trebuchet MS"/>
              </a:rPr>
              <a:t>: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5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-240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-235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55">
                <a:solidFill>
                  <a:srgbClr val="5C6F1F"/>
                </a:solidFill>
                <a:latin typeface="Trebuchet MS"/>
                <a:cs typeface="Trebuchet MS"/>
              </a:rPr>
              <a:t>=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75">
                <a:solidFill>
                  <a:srgbClr val="5C6F1F"/>
                </a:solidFill>
                <a:latin typeface="Trebuchet MS"/>
                <a:cs typeface="Trebuchet MS"/>
              </a:rPr>
              <a:t>0</a:t>
            </a:r>
            <a:r>
              <a:rPr dirty="0" sz="2350" spc="-320">
                <a:solidFill>
                  <a:srgbClr val="5C6F1F"/>
                </a:solidFill>
                <a:latin typeface="Trebuchet MS"/>
                <a:cs typeface="Trebuchet MS"/>
              </a:rPr>
              <a:t>,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55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350" spc="165">
                <a:solidFill>
                  <a:srgbClr val="5C6F1F"/>
                </a:solidFill>
                <a:latin typeface="Trebuchet MS"/>
                <a:cs typeface="Trebuchet MS"/>
              </a:rPr>
              <a:t>M</a:t>
            </a:r>
            <a:r>
              <a:rPr dirty="0" sz="2350" spc="-235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155">
                <a:solidFill>
                  <a:srgbClr val="5C6F1F"/>
                </a:solidFill>
                <a:latin typeface="Trebuchet MS"/>
                <a:cs typeface="Trebuchet MS"/>
              </a:rPr>
              <a:t>=</a:t>
            </a:r>
            <a:r>
              <a:rPr dirty="0" sz="2350" spc="-7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350" spc="-400">
                <a:solidFill>
                  <a:srgbClr val="5C6F1F"/>
                </a:solidFill>
                <a:latin typeface="Trebuchet MS"/>
                <a:cs typeface="Trebuchet MS"/>
              </a:rPr>
              <a:t>1  </a:t>
            </a:r>
            <a:r>
              <a:rPr dirty="0" sz="2350" spc="-30">
                <a:solidFill>
                  <a:srgbClr val="5C6F1F"/>
                </a:solidFill>
                <a:latin typeface="Trebuchet MS"/>
                <a:cs typeface="Trebuchet MS"/>
              </a:rPr>
              <a:t>Standardization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rebuchet MS"/>
              <a:cs typeface="Trebuchet MS"/>
            </a:endParaRPr>
          </a:p>
          <a:p>
            <a:pPr algn="ctr" marL="3750310">
              <a:lnSpc>
                <a:spcPts val="3829"/>
              </a:lnSpc>
            </a:pPr>
            <a:r>
              <a:rPr dirty="0" sz="3200" spc="80">
                <a:solidFill>
                  <a:srgbClr val="FFBD58"/>
                </a:solidFill>
                <a:latin typeface="Microsoft Sans Serif"/>
                <a:cs typeface="Microsoft Sans Serif"/>
              </a:rPr>
              <a:t>BINARY</a:t>
            </a:r>
            <a:endParaRPr sz="3200">
              <a:latin typeface="Microsoft Sans Serif"/>
              <a:cs typeface="Microsoft Sans Serif"/>
            </a:endParaRPr>
          </a:p>
          <a:p>
            <a:pPr algn="ctr" marL="3763010" marR="5080">
              <a:lnSpc>
                <a:spcPts val="3829"/>
              </a:lnSpc>
              <a:spcBef>
                <a:spcPts val="105"/>
              </a:spcBef>
            </a:pPr>
            <a:r>
              <a:rPr dirty="0" sz="3200" spc="380">
                <a:solidFill>
                  <a:srgbClr val="FFBD58"/>
                </a:solidFill>
                <a:latin typeface="Microsoft Sans Serif"/>
                <a:cs typeface="Microsoft Sans Serif"/>
              </a:rPr>
              <a:t>C</a:t>
            </a:r>
            <a:r>
              <a:rPr dirty="0" sz="3200" spc="95">
                <a:solidFill>
                  <a:srgbClr val="FFBD58"/>
                </a:solidFill>
                <a:latin typeface="Microsoft Sans Serif"/>
                <a:cs typeface="Microsoft Sans Serif"/>
              </a:rPr>
              <a:t>L</a:t>
            </a:r>
            <a:r>
              <a:rPr dirty="0" sz="3200" spc="385">
                <a:solidFill>
                  <a:srgbClr val="FFBD58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195">
                <a:solidFill>
                  <a:srgbClr val="FFBD58"/>
                </a:solidFill>
                <a:latin typeface="Microsoft Sans Serif"/>
                <a:cs typeface="Microsoft Sans Serif"/>
              </a:rPr>
              <a:t>SS</a:t>
            </a:r>
            <a:r>
              <a:rPr dirty="0" sz="3200" spc="285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-30">
                <a:solidFill>
                  <a:srgbClr val="FFBD58"/>
                </a:solidFill>
                <a:latin typeface="Microsoft Sans Serif"/>
                <a:cs typeface="Microsoft Sans Serif"/>
              </a:rPr>
              <a:t>F</a:t>
            </a:r>
            <a:r>
              <a:rPr dirty="0" sz="3200" spc="285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380">
                <a:solidFill>
                  <a:srgbClr val="FFBD58"/>
                </a:solidFill>
                <a:latin typeface="Microsoft Sans Serif"/>
                <a:cs typeface="Microsoft Sans Serif"/>
              </a:rPr>
              <a:t>C</a:t>
            </a:r>
            <a:r>
              <a:rPr dirty="0" sz="3200" spc="385">
                <a:solidFill>
                  <a:srgbClr val="FFBD58"/>
                </a:solidFill>
                <a:latin typeface="Microsoft Sans Serif"/>
                <a:cs typeface="Microsoft Sans Serif"/>
              </a:rPr>
              <a:t>A</a:t>
            </a:r>
            <a:r>
              <a:rPr dirty="0" sz="3200" spc="110">
                <a:solidFill>
                  <a:srgbClr val="FFBD58"/>
                </a:solidFill>
                <a:latin typeface="Microsoft Sans Serif"/>
                <a:cs typeface="Microsoft Sans Serif"/>
              </a:rPr>
              <a:t>T</a:t>
            </a:r>
            <a:r>
              <a:rPr dirty="0" sz="3200" spc="285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3200" spc="285">
                <a:solidFill>
                  <a:srgbClr val="FFBD58"/>
                </a:solidFill>
                <a:latin typeface="Microsoft Sans Serif"/>
                <a:cs typeface="Microsoft Sans Serif"/>
              </a:rPr>
              <a:t>O</a:t>
            </a:r>
            <a:r>
              <a:rPr dirty="0" sz="3200" spc="-130">
                <a:solidFill>
                  <a:srgbClr val="FFBD58"/>
                </a:solidFill>
                <a:latin typeface="Microsoft Sans Serif"/>
                <a:cs typeface="Microsoft Sans Serif"/>
              </a:rPr>
              <a:t>N  </a:t>
            </a:r>
            <a:r>
              <a:rPr dirty="0" sz="3200" spc="10">
                <a:solidFill>
                  <a:srgbClr val="FFBD58"/>
                </a:solidFill>
                <a:latin typeface="Microsoft Sans Serif"/>
                <a:cs typeface="Microsoft Sans Serif"/>
              </a:rPr>
              <a:t>PROBLEM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715678" y="1028703"/>
            <a:ext cx="7546340" cy="7707630"/>
            <a:chOff x="9715678" y="1028703"/>
            <a:chExt cx="7546340" cy="7707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678" y="1553982"/>
              <a:ext cx="7058024" cy="71818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071177" y="1028703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49" y="2190749"/>
                  </a:moveTo>
                  <a:lnTo>
                    <a:pt x="0" y="2190749"/>
                  </a:lnTo>
                  <a:lnTo>
                    <a:pt x="0" y="0"/>
                  </a:lnTo>
                  <a:lnTo>
                    <a:pt x="2190749" y="0"/>
                  </a:lnTo>
                  <a:lnTo>
                    <a:pt x="2190749" y="2190749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1070" y="1058122"/>
            <a:ext cx="5998210" cy="162306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algn="r" marR="5080">
              <a:lnSpc>
                <a:spcPts val="6265"/>
              </a:lnSpc>
              <a:spcBef>
                <a:spcPts val="140"/>
              </a:spcBef>
              <a:tabLst>
                <a:tab pos="2296795" algn="l"/>
                <a:tab pos="4970145" algn="l"/>
              </a:tabLst>
            </a:pPr>
            <a:r>
              <a:rPr dirty="0" sz="5250" spc="240">
                <a:solidFill>
                  <a:srgbClr val="F6F7F2"/>
                </a:solidFill>
                <a:latin typeface="Microsoft Sans Serif"/>
                <a:cs typeface="Microsoft Sans Serif"/>
              </a:rPr>
              <a:t>W</a:t>
            </a:r>
            <a:r>
              <a:rPr dirty="0" sz="5250" spc="45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5250" spc="52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5250" spc="-340">
                <a:solidFill>
                  <a:srgbClr val="F6F7F2"/>
                </a:solidFill>
                <a:latin typeface="Microsoft Sans Serif"/>
                <a:cs typeface="Microsoft Sans Serif"/>
              </a:rPr>
              <a:t>T</a:t>
            </a:r>
            <a:r>
              <a:rPr dirty="0" sz="525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5250" spc="509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5250" spc="360">
                <a:solidFill>
                  <a:srgbClr val="F6F7F2"/>
                </a:solidFill>
                <a:latin typeface="Microsoft Sans Serif"/>
                <a:cs typeface="Microsoft Sans Serif"/>
              </a:rPr>
              <a:t>O</a:t>
            </a:r>
            <a:r>
              <a:rPr dirty="0" sz="5250" spc="35">
                <a:solidFill>
                  <a:srgbClr val="F6F7F2"/>
                </a:solidFill>
                <a:latin typeface="Microsoft Sans Serif"/>
                <a:cs typeface="Microsoft Sans Serif"/>
              </a:rPr>
              <a:t>U</a:t>
            </a:r>
            <a:r>
              <a:rPr dirty="0" sz="5250" spc="5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5250" spc="-470">
                <a:solidFill>
                  <a:srgbClr val="F6F7F2"/>
                </a:solidFill>
                <a:latin typeface="Microsoft Sans Serif"/>
                <a:cs typeface="Microsoft Sans Serif"/>
              </a:rPr>
              <a:t>D</a:t>
            </a:r>
            <a:r>
              <a:rPr dirty="0" sz="525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5250" spc="240">
                <a:solidFill>
                  <a:srgbClr val="F6F7F2"/>
                </a:solidFill>
                <a:latin typeface="Microsoft Sans Serif"/>
                <a:cs typeface="Microsoft Sans Serif"/>
              </a:rPr>
              <a:t>W</a:t>
            </a:r>
            <a:r>
              <a:rPr dirty="0" sz="5250" spc="-810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endParaRPr sz="5250">
              <a:latin typeface="Microsoft Sans Serif"/>
              <a:cs typeface="Microsoft Sans Serif"/>
            </a:endParaRPr>
          </a:p>
          <a:p>
            <a:pPr algn="r" marR="5080">
              <a:lnSpc>
                <a:spcPts val="6265"/>
              </a:lnSpc>
            </a:pPr>
            <a:r>
              <a:rPr dirty="0" sz="5250" spc="-65">
                <a:solidFill>
                  <a:srgbClr val="F6F7F2"/>
                </a:solidFill>
                <a:latin typeface="Microsoft Sans Serif"/>
                <a:cs typeface="Microsoft Sans Serif"/>
              </a:rPr>
              <a:t>EXPECT?</a:t>
            </a:r>
            <a:endParaRPr sz="525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3856" y="4868250"/>
            <a:ext cx="94612" cy="94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3856" y="7113144"/>
            <a:ext cx="94612" cy="946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71127" y="3468874"/>
            <a:ext cx="5958205" cy="522414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318260" marR="5080" indent="262890">
              <a:lnSpc>
                <a:spcPts val="3450"/>
              </a:lnSpc>
              <a:spcBef>
                <a:spcPts val="254"/>
              </a:spcBef>
              <a:tabLst>
                <a:tab pos="3429635" algn="l"/>
                <a:tab pos="4097020" algn="l"/>
              </a:tabLst>
            </a:pPr>
            <a:r>
              <a:rPr dirty="0" sz="2900" spc="-165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2900" spc="280">
                <a:solidFill>
                  <a:srgbClr val="F6F7F2"/>
                </a:solidFill>
                <a:latin typeface="Microsoft Sans Serif"/>
                <a:cs typeface="Microsoft Sans Serif"/>
              </a:rPr>
              <a:t>X</a:t>
            </a:r>
            <a:r>
              <a:rPr dirty="0" sz="2900" spc="-95">
                <a:solidFill>
                  <a:srgbClr val="F6F7F2"/>
                </a:solidFill>
                <a:latin typeface="Microsoft Sans Serif"/>
                <a:cs typeface="Microsoft Sans Serif"/>
              </a:rPr>
              <a:t>P</a:t>
            </a:r>
            <a:r>
              <a:rPr dirty="0" sz="2900" spc="8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2900" spc="250">
                <a:solidFill>
                  <a:srgbClr val="F6F7F2"/>
                </a:solidFill>
                <a:latin typeface="Microsoft Sans Serif"/>
                <a:cs typeface="Microsoft Sans Serif"/>
              </a:rPr>
              <a:t>O</a:t>
            </a:r>
            <a:r>
              <a:rPr dirty="0" sz="2900" spc="254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2900" spc="95">
                <a:solidFill>
                  <a:srgbClr val="F6F7F2"/>
                </a:solidFill>
                <a:latin typeface="Microsoft Sans Serif"/>
                <a:cs typeface="Microsoft Sans Serif"/>
              </a:rPr>
              <a:t>T</a:t>
            </a:r>
            <a:r>
              <a:rPr dirty="0" sz="2900" spc="254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2900" spc="5">
                <a:solidFill>
                  <a:srgbClr val="F6F7F2"/>
                </a:solidFill>
                <a:latin typeface="Microsoft Sans Serif"/>
                <a:cs typeface="Microsoft Sans Serif"/>
              </a:rPr>
              <a:t>G</a:t>
            </a:r>
            <a:r>
              <a:rPr dirty="0" sz="290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505">
                <a:solidFill>
                  <a:srgbClr val="F6F7F2"/>
                </a:solidFill>
                <a:latin typeface="Microsoft Sans Serif"/>
                <a:cs typeface="Microsoft Sans Serif"/>
              </a:rPr>
              <a:t>M</a:t>
            </a:r>
            <a:r>
              <a:rPr dirty="0" sz="2900" spc="34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2900" spc="335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H</a:t>
            </a:r>
            <a:r>
              <a:rPr dirty="0" sz="2900" spc="254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2900" spc="-270">
                <a:solidFill>
                  <a:srgbClr val="F6F7F2"/>
                </a:solidFill>
                <a:latin typeface="Microsoft Sans Serif"/>
                <a:cs typeface="Microsoft Sans Serif"/>
              </a:rPr>
              <a:t>E  </a:t>
            </a:r>
            <a:r>
              <a:rPr dirty="0" sz="2900" spc="85">
                <a:solidFill>
                  <a:srgbClr val="F6F7F2"/>
                </a:solidFill>
                <a:latin typeface="Microsoft Sans Serif"/>
                <a:cs typeface="Microsoft Sans Serif"/>
              </a:rPr>
              <a:t>L</a:t>
            </a:r>
            <a:r>
              <a:rPr dirty="0" sz="2900" spc="-165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2900" spc="340">
                <a:solidFill>
                  <a:srgbClr val="F6F7F2"/>
                </a:solidFill>
                <a:latin typeface="Microsoft Sans Serif"/>
                <a:cs typeface="Microsoft Sans Serif"/>
              </a:rPr>
              <a:t>A</a:t>
            </a:r>
            <a:r>
              <a:rPr dirty="0" sz="2900" spc="-220">
                <a:solidFill>
                  <a:srgbClr val="F6F7F2"/>
                </a:solidFill>
                <a:latin typeface="Microsoft Sans Serif"/>
                <a:cs typeface="Microsoft Sans Serif"/>
              </a:rPr>
              <a:t>R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2900" spc="254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N</a:t>
            </a:r>
            <a:r>
              <a:rPr dirty="0" sz="2900" spc="5">
                <a:solidFill>
                  <a:srgbClr val="F6F7F2"/>
                </a:solidFill>
                <a:latin typeface="Microsoft Sans Serif"/>
                <a:cs typeface="Microsoft Sans Serif"/>
              </a:rPr>
              <a:t>G</a:t>
            </a:r>
            <a:r>
              <a:rPr dirty="0" sz="2900">
                <a:solidFill>
                  <a:srgbClr val="F6F7F2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95">
                <a:solidFill>
                  <a:srgbClr val="F6F7F2"/>
                </a:solidFill>
                <a:latin typeface="Microsoft Sans Serif"/>
                <a:cs typeface="Microsoft Sans Serif"/>
              </a:rPr>
              <a:t>T</a:t>
            </a:r>
            <a:r>
              <a:rPr dirty="0" sz="2900" spc="-165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2900" spc="335">
                <a:solidFill>
                  <a:srgbClr val="F6F7F2"/>
                </a:solidFill>
                <a:latin typeface="Microsoft Sans Serif"/>
                <a:cs typeface="Microsoft Sans Serif"/>
              </a:rPr>
              <a:t>C</a:t>
            </a:r>
            <a:r>
              <a:rPr dirty="0" sz="2900" spc="80">
                <a:solidFill>
                  <a:srgbClr val="F6F7F2"/>
                </a:solidFill>
                <a:latin typeface="Microsoft Sans Serif"/>
                <a:cs typeface="Microsoft Sans Serif"/>
              </a:rPr>
              <a:t>HN</a:t>
            </a:r>
            <a:r>
              <a:rPr dirty="0" sz="2900" spc="254">
                <a:solidFill>
                  <a:srgbClr val="F6F7F2"/>
                </a:solidFill>
                <a:latin typeface="Microsoft Sans Serif"/>
                <a:cs typeface="Microsoft Sans Serif"/>
              </a:rPr>
              <a:t>I</a:t>
            </a:r>
            <a:r>
              <a:rPr dirty="0" sz="2900" spc="270">
                <a:solidFill>
                  <a:srgbClr val="F6F7F2"/>
                </a:solidFill>
                <a:latin typeface="Microsoft Sans Serif"/>
                <a:cs typeface="Microsoft Sans Serif"/>
              </a:rPr>
              <a:t>Q</a:t>
            </a:r>
            <a:r>
              <a:rPr dirty="0" sz="2900" spc="70">
                <a:solidFill>
                  <a:srgbClr val="F6F7F2"/>
                </a:solidFill>
                <a:latin typeface="Microsoft Sans Serif"/>
                <a:cs typeface="Microsoft Sans Serif"/>
              </a:rPr>
              <a:t>U</a:t>
            </a:r>
            <a:r>
              <a:rPr dirty="0" sz="2900" spc="-165">
                <a:solidFill>
                  <a:srgbClr val="F6F7F2"/>
                </a:solidFill>
                <a:latin typeface="Microsoft Sans Serif"/>
                <a:cs typeface="Microsoft Sans Serif"/>
              </a:rPr>
              <a:t>E</a:t>
            </a:r>
            <a:r>
              <a:rPr dirty="0" sz="2900" spc="-114">
                <a:solidFill>
                  <a:srgbClr val="F6F7F2"/>
                </a:solidFill>
                <a:latin typeface="Microsoft Sans Serif"/>
                <a:cs typeface="Microsoft Sans Serif"/>
              </a:rPr>
              <a:t>S</a:t>
            </a:r>
            <a:endParaRPr sz="2900">
              <a:latin typeface="Microsoft Sans Serif"/>
              <a:cs typeface="Microsoft Sans Serif"/>
            </a:endParaRPr>
          </a:p>
          <a:p>
            <a:pPr algn="just" marL="12700" marR="6985">
              <a:lnSpc>
                <a:spcPct val="122300"/>
              </a:lnSpc>
              <a:spcBef>
                <a:spcPts val="1905"/>
              </a:spcBef>
            </a:pPr>
            <a:r>
              <a:rPr dirty="0" sz="2400" spc="-80">
                <a:solidFill>
                  <a:srgbClr val="FFBD58"/>
                </a:solidFill>
                <a:latin typeface="Microsoft Sans Serif"/>
                <a:cs typeface="Microsoft Sans Serif"/>
              </a:rPr>
              <a:t>PCA</a:t>
            </a:r>
            <a:r>
              <a:rPr dirty="0" sz="2400" spc="-75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mixed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certain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classifiers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(for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linear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SVM,</a:t>
            </a:r>
            <a:r>
              <a:rPr dirty="0" sz="2400" spc="6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K-means,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Naive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Bayes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)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intuitive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idea,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since </a:t>
            </a:r>
            <a:r>
              <a:rPr dirty="0" sz="2400" spc="-35">
                <a:solidFill>
                  <a:srgbClr val="F6F7F2"/>
                </a:solidFill>
                <a:latin typeface="Trebuchet MS"/>
                <a:cs typeface="Trebuchet MS"/>
              </a:rPr>
              <a:t>we </a:t>
            </a:r>
            <a:r>
              <a:rPr dirty="0" sz="2400" spc="-45">
                <a:solidFill>
                  <a:srgbClr val="F6F7F2"/>
                </a:solidFill>
                <a:latin typeface="Trebuchet MS"/>
                <a:cs typeface="Trebuchet MS"/>
              </a:rPr>
              <a:t>have </a:t>
            </a:r>
            <a:r>
              <a:rPr dirty="0" sz="2400" spc="100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400" spc="10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9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400" spc="-170">
                <a:solidFill>
                  <a:srgbClr val="F6F7F2"/>
                </a:solidFill>
                <a:latin typeface="Trebuchet MS"/>
                <a:cs typeface="Trebuchet MS"/>
              </a:rPr>
              <a:t>y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400" spc="-14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400" spc="165">
                <a:solidFill>
                  <a:srgbClr val="F6F7F2"/>
                </a:solidFill>
                <a:latin typeface="Trebuchet MS"/>
                <a:cs typeface="Trebuchet MS"/>
              </a:rPr>
              <a:t>g</a:t>
            </a:r>
            <a:r>
              <a:rPr dirty="0" sz="2400" spc="-9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400" spc="-14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400" spc="-175">
                <a:solidFill>
                  <a:srgbClr val="F6F7F2"/>
                </a:solidFill>
                <a:latin typeface="Trebuchet MS"/>
                <a:cs typeface="Trebuchet MS"/>
              </a:rPr>
              <a:t>m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00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400" spc="-15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400" spc="-14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400" spc="2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400" spc="-100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400" spc="95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400" spc="-185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400" spc="-14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400" spc="-170">
                <a:solidFill>
                  <a:srgbClr val="F6F7F2"/>
                </a:solidFill>
                <a:latin typeface="Trebuchet MS"/>
                <a:cs typeface="Trebuchet MS"/>
              </a:rPr>
              <a:t>y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400" spc="95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400" spc="10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400" spc="25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95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400" spc="-185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6F7F2"/>
                </a:solidFill>
                <a:latin typeface="Trebuchet MS"/>
                <a:cs typeface="Trebuchet MS"/>
              </a:rPr>
              <a:t>w</a:t>
            </a:r>
            <a:r>
              <a:rPr dirty="0" sz="2400" spc="-14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400" spc="-100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400" spc="-245">
                <a:solidFill>
                  <a:srgbClr val="F6F7F2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Trebuchet MS"/>
              <a:cs typeface="Trebuchet MS"/>
            </a:endParaRPr>
          </a:p>
          <a:p>
            <a:pPr algn="just" marL="12700" marR="8255">
              <a:lnSpc>
                <a:spcPct val="124600"/>
              </a:lnSpc>
              <a:spcBef>
                <a:spcPts val="5"/>
              </a:spcBef>
            </a:pPr>
            <a:r>
              <a:rPr dirty="0" sz="2400" spc="-420">
                <a:solidFill>
                  <a:srgbClr val="FFBD58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130">
                <a:solidFill>
                  <a:srgbClr val="FFBD58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0">
                <a:solidFill>
                  <a:srgbClr val="FFBD58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30">
                <a:solidFill>
                  <a:srgbClr val="FFBD58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30">
                <a:solidFill>
                  <a:srgbClr val="FFBD58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20">
                <a:solidFill>
                  <a:srgbClr val="FFBD58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1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70">
                <a:solidFill>
                  <a:srgbClr val="FFBD58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30">
                <a:solidFill>
                  <a:srgbClr val="FFBD58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110">
                <a:solidFill>
                  <a:srgbClr val="FFBD58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25">
                <a:solidFill>
                  <a:srgbClr val="FFBD58"/>
                </a:solidFill>
                <a:latin typeface="Microsoft Sans Serif"/>
                <a:cs typeface="Microsoft Sans Serif"/>
              </a:rPr>
              <a:t>e</a:t>
            </a:r>
            <a:r>
              <a:rPr dirty="0" sz="2400">
                <a:solidFill>
                  <a:srgbClr val="FFBD58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65">
                <a:solidFill>
                  <a:srgbClr val="FFBD58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1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5">
                <a:solidFill>
                  <a:srgbClr val="FFBD58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95">
                <a:solidFill>
                  <a:srgbClr val="FFBD58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130">
                <a:solidFill>
                  <a:srgbClr val="FFBD58"/>
                </a:solidFill>
                <a:latin typeface="Microsoft Sans Serif"/>
                <a:cs typeface="Microsoft Sans Serif"/>
              </a:rPr>
              <a:t>a</a:t>
            </a:r>
            <a:r>
              <a:rPr dirty="0" sz="2400">
                <a:solidFill>
                  <a:srgbClr val="FFBD58"/>
                </a:solidFill>
                <a:latin typeface="Microsoft Sans Serif"/>
                <a:cs typeface="Microsoft Sans Serif"/>
              </a:rPr>
              <a:t>ss</a:t>
            </a:r>
            <a:r>
              <a:rPr dirty="0" sz="2400" spc="120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00">
                <a:solidFill>
                  <a:srgbClr val="FFBD58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120">
                <a:solidFill>
                  <a:srgbClr val="FFBD58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BD58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10">
                <a:solidFill>
                  <a:srgbClr val="FFBD58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6F7F2"/>
                </a:solidFill>
                <a:latin typeface="Trebuchet MS"/>
                <a:cs typeface="Trebuchet MS"/>
              </a:rPr>
              <a:t>b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00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400" spc="95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400" spc="-5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65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9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400" spc="-170">
                <a:solidFill>
                  <a:srgbClr val="F6F7F2"/>
                </a:solidFill>
                <a:latin typeface="Trebuchet MS"/>
                <a:cs typeface="Trebuchet MS"/>
              </a:rPr>
              <a:t>y</a:t>
            </a:r>
            <a:r>
              <a:rPr dirty="0" sz="2400" spc="-5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6F7F2"/>
                </a:solidFill>
                <a:latin typeface="Trebuchet MS"/>
                <a:cs typeface="Trebuchet MS"/>
              </a:rPr>
              <a:t>w</a:t>
            </a:r>
            <a:r>
              <a:rPr dirty="0" sz="240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6F7F2"/>
                </a:solidFill>
                <a:latin typeface="Trebuchet MS"/>
                <a:cs typeface="Trebuchet MS"/>
              </a:rPr>
              <a:t>ll  </a:t>
            </a:r>
            <a:r>
              <a:rPr dirty="0" sz="2400" spc="-70">
                <a:solidFill>
                  <a:srgbClr val="F6F7F2"/>
                </a:solidFill>
                <a:latin typeface="Trebuchet MS"/>
                <a:cs typeface="Trebuchet MS"/>
              </a:rPr>
              <a:t>even </a:t>
            </a:r>
            <a:r>
              <a:rPr dirty="0" sz="2400" spc="-105">
                <a:solidFill>
                  <a:srgbClr val="F6F7F2"/>
                </a:solidFill>
                <a:latin typeface="Trebuchet MS"/>
                <a:cs typeface="Trebuchet MS"/>
              </a:rPr>
              <a:t>if </a:t>
            </a:r>
            <a:r>
              <a:rPr dirty="0" sz="2400" spc="-35">
                <a:solidFill>
                  <a:srgbClr val="F6F7F2"/>
                </a:solidFill>
                <a:latin typeface="Trebuchet MS"/>
                <a:cs typeface="Trebuchet MS"/>
              </a:rPr>
              <a:t>we </a:t>
            </a:r>
            <a:r>
              <a:rPr dirty="0" sz="2400" spc="-40">
                <a:solidFill>
                  <a:srgbClr val="F6F7F2"/>
                </a:solidFill>
                <a:latin typeface="Trebuchet MS"/>
                <a:cs typeface="Trebuchet MS"/>
              </a:rPr>
              <a:t>don't </a:t>
            </a:r>
            <a:r>
              <a:rPr dirty="0" sz="2400" spc="-45">
                <a:solidFill>
                  <a:srgbClr val="F6F7F2"/>
                </a:solidFill>
                <a:latin typeface="Trebuchet MS"/>
                <a:cs typeface="Trebuchet MS"/>
              </a:rPr>
              <a:t>apply </a:t>
            </a:r>
            <a:r>
              <a:rPr dirty="0" sz="2400" spc="-60">
                <a:solidFill>
                  <a:srgbClr val="F6F7F2"/>
                </a:solidFill>
                <a:latin typeface="Trebuchet MS"/>
                <a:cs typeface="Trebuchet MS"/>
              </a:rPr>
              <a:t>any </a:t>
            </a:r>
            <a:r>
              <a:rPr dirty="0" sz="2400" spc="-70">
                <a:solidFill>
                  <a:srgbClr val="F6F7F2"/>
                </a:solidFill>
                <a:latin typeface="Trebuchet MS"/>
                <a:cs typeface="Trebuchet MS"/>
              </a:rPr>
              <a:t>reduction to </a:t>
            </a:r>
            <a:r>
              <a:rPr dirty="0" sz="2400" spc="-90">
                <a:solidFill>
                  <a:srgbClr val="F6F7F2"/>
                </a:solidFill>
                <a:latin typeface="Trebuchet MS"/>
                <a:cs typeface="Trebuchet MS"/>
              </a:rPr>
              <a:t>the </a:t>
            </a:r>
            <a:r>
              <a:rPr dirty="0" sz="240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10">
                <a:solidFill>
                  <a:srgbClr val="F6F7F2"/>
                </a:solidFill>
                <a:latin typeface="Trebuchet MS"/>
                <a:cs typeface="Trebuchet MS"/>
              </a:rPr>
              <a:t>set: </a:t>
            </a:r>
            <a:r>
              <a:rPr dirty="0" sz="2400" spc="-155">
                <a:solidFill>
                  <a:srgbClr val="F6F7F2"/>
                </a:solidFill>
                <a:latin typeface="Trebuchet MS"/>
                <a:cs typeface="Trebuchet MS"/>
              </a:rPr>
              <a:t>it </a:t>
            </a:r>
            <a:r>
              <a:rPr dirty="0" sz="2400" spc="-90">
                <a:solidFill>
                  <a:srgbClr val="F6F7F2"/>
                </a:solidFill>
                <a:latin typeface="Trebuchet MS"/>
                <a:cs typeface="Trebuchet MS"/>
              </a:rPr>
              <a:t>works </a:t>
            </a:r>
            <a:r>
              <a:rPr dirty="0" sz="2400" spc="-114">
                <a:solidFill>
                  <a:srgbClr val="F6F7F2"/>
                </a:solidFill>
                <a:latin typeface="Trebuchet MS"/>
                <a:cs typeface="Trebuchet MS"/>
              </a:rPr>
              <a:t>with </a:t>
            </a:r>
            <a:r>
              <a:rPr dirty="0" sz="2400" spc="-70">
                <a:solidFill>
                  <a:srgbClr val="F6F7F2"/>
                </a:solidFill>
                <a:latin typeface="Trebuchet MS"/>
                <a:cs typeface="Trebuchet MS"/>
              </a:rPr>
              <a:t>several </a:t>
            </a:r>
            <a:r>
              <a:rPr dirty="0" sz="2400" spc="-45">
                <a:solidFill>
                  <a:srgbClr val="F6F7F2"/>
                </a:solidFill>
                <a:latin typeface="Trebuchet MS"/>
                <a:cs typeface="Trebuchet MS"/>
              </a:rPr>
              <a:t>subsets </a:t>
            </a:r>
            <a:r>
              <a:rPr dirty="0" sz="2400" spc="-25">
                <a:solidFill>
                  <a:srgbClr val="F6F7F2"/>
                </a:solidFill>
                <a:latin typeface="Trebuchet MS"/>
                <a:cs typeface="Trebuchet MS"/>
              </a:rPr>
              <a:t>of </a:t>
            </a:r>
            <a:r>
              <a:rPr dirty="0" sz="2400" spc="10">
                <a:solidFill>
                  <a:srgbClr val="F6F7F2"/>
                </a:solidFill>
                <a:latin typeface="Trebuchet MS"/>
                <a:cs typeface="Trebuchet MS"/>
              </a:rPr>
              <a:t>data </a:t>
            </a:r>
            <a:r>
              <a:rPr dirty="0" sz="2400" spc="-114">
                <a:solidFill>
                  <a:srgbClr val="F6F7F2"/>
                </a:solidFill>
                <a:latin typeface="Trebuchet MS"/>
                <a:cs typeface="Trebuchet MS"/>
              </a:rPr>
              <a:t>in </a:t>
            </a:r>
            <a:r>
              <a:rPr dirty="0" sz="2400" spc="100">
                <a:solidFill>
                  <a:srgbClr val="F6F7F2"/>
                </a:solidFill>
                <a:latin typeface="Trebuchet MS"/>
                <a:cs typeface="Trebuchet MS"/>
              </a:rPr>
              <a:t>a </a:t>
            </a:r>
            <a:r>
              <a:rPr dirty="0" sz="2400" spc="10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135">
                <a:solidFill>
                  <a:srgbClr val="F6F7F2"/>
                </a:solidFill>
                <a:latin typeface="Trebuchet MS"/>
                <a:cs typeface="Trebuchet MS"/>
              </a:rPr>
              <a:t>very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6F7F2"/>
                </a:solidFill>
                <a:latin typeface="Trebuchet MS"/>
                <a:cs typeface="Trebuchet MS"/>
              </a:rPr>
              <a:t>efficiend</a:t>
            </a:r>
            <a:r>
              <a:rPr dirty="0" sz="240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6F7F2"/>
                </a:solidFill>
                <a:latin typeface="Microsoft Sans Serif"/>
                <a:cs typeface="Microsoft Sans Serif"/>
              </a:rPr>
              <a:t>decorrelated</a:t>
            </a:r>
            <a:r>
              <a:rPr dirty="0" sz="2400" spc="-4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95">
                <a:solidFill>
                  <a:srgbClr val="F6F7F2"/>
                </a:solidFill>
                <a:latin typeface="Trebuchet MS"/>
                <a:cs typeface="Trebuchet MS"/>
              </a:rPr>
              <a:t>way.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42458" y="3083802"/>
            <a:ext cx="774700" cy="137795"/>
          </a:xfrm>
          <a:custGeom>
            <a:avLst/>
            <a:gdLst/>
            <a:ahLst/>
            <a:cxnLst/>
            <a:rect l="l" t="t" r="r" b="b"/>
            <a:pathLst>
              <a:path w="774700" h="137794">
                <a:moveTo>
                  <a:pt x="774101" y="137618"/>
                </a:moveTo>
                <a:lnTo>
                  <a:pt x="0" y="137618"/>
                </a:lnTo>
                <a:lnTo>
                  <a:pt x="0" y="0"/>
                </a:lnTo>
                <a:lnTo>
                  <a:pt x="774101" y="0"/>
                </a:lnTo>
                <a:lnTo>
                  <a:pt x="774101" y="137618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8700" y="8785201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785198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54320" y="953294"/>
            <a:ext cx="5458460" cy="1982470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05"/>
              </a:spcBef>
            </a:pPr>
            <a:r>
              <a:rPr dirty="0" sz="6450" spc="-505">
                <a:latin typeface="Microsoft Sans Serif"/>
                <a:cs typeface="Microsoft Sans Serif"/>
              </a:rPr>
              <a:t>E</a:t>
            </a:r>
            <a:r>
              <a:rPr dirty="0" sz="6450" spc="615">
                <a:latin typeface="Microsoft Sans Serif"/>
                <a:cs typeface="Microsoft Sans Serif"/>
              </a:rPr>
              <a:t>VA</a:t>
            </a:r>
            <a:r>
              <a:rPr dirty="0" sz="6450" spc="50">
                <a:latin typeface="Microsoft Sans Serif"/>
                <a:cs typeface="Microsoft Sans Serif"/>
              </a:rPr>
              <a:t>L</a:t>
            </a:r>
            <a:r>
              <a:rPr dirty="0" sz="6450" spc="20">
                <a:latin typeface="Microsoft Sans Serif"/>
                <a:cs typeface="Microsoft Sans Serif"/>
              </a:rPr>
              <a:t>U</a:t>
            </a:r>
            <a:r>
              <a:rPr dirty="0" sz="6450" spc="615">
                <a:latin typeface="Microsoft Sans Serif"/>
                <a:cs typeface="Microsoft Sans Serif"/>
              </a:rPr>
              <a:t>A</a:t>
            </a:r>
            <a:r>
              <a:rPr dirty="0" sz="6450" spc="75">
                <a:latin typeface="Microsoft Sans Serif"/>
                <a:cs typeface="Microsoft Sans Serif"/>
              </a:rPr>
              <a:t>T</a:t>
            </a:r>
            <a:r>
              <a:rPr dirty="0" sz="6450" spc="445">
                <a:latin typeface="Microsoft Sans Serif"/>
                <a:cs typeface="Microsoft Sans Serif"/>
              </a:rPr>
              <a:t>I</a:t>
            </a:r>
            <a:r>
              <a:rPr dirty="0" sz="6450" spc="420">
                <a:latin typeface="Microsoft Sans Serif"/>
                <a:cs typeface="Microsoft Sans Serif"/>
              </a:rPr>
              <a:t>O</a:t>
            </a:r>
            <a:r>
              <a:rPr dirty="0" sz="6450" spc="-275">
                <a:latin typeface="Microsoft Sans Serif"/>
                <a:cs typeface="Microsoft Sans Serif"/>
              </a:rPr>
              <a:t>N  </a:t>
            </a:r>
            <a:r>
              <a:rPr dirty="0" sz="6450" spc="100">
                <a:latin typeface="Microsoft Sans Serif"/>
                <a:cs typeface="Microsoft Sans Serif"/>
              </a:rPr>
              <a:t>METRICS</a:t>
            </a:r>
            <a:endParaRPr sz="64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032125">
              <a:lnSpc>
                <a:spcPct val="100000"/>
              </a:lnSpc>
              <a:spcBef>
                <a:spcPts val="130"/>
              </a:spcBef>
              <a:tabLst>
                <a:tab pos="4097020" algn="l"/>
                <a:tab pos="5058410" algn="l"/>
                <a:tab pos="6478905" algn="l"/>
              </a:tabLst>
            </a:pPr>
            <a:r>
              <a:rPr dirty="0" spc="60"/>
              <a:t>NOT	</a:t>
            </a:r>
            <a:r>
              <a:rPr dirty="0" spc="-95"/>
              <a:t>THE	</a:t>
            </a:r>
            <a:r>
              <a:rPr dirty="0" spc="165"/>
              <a:t>SAME	</a:t>
            </a:r>
            <a:r>
              <a:rPr dirty="0" spc="55"/>
              <a:t>STUFF!</a:t>
            </a:r>
          </a:p>
          <a:p>
            <a:pPr marL="3032125" marR="13970">
              <a:lnSpc>
                <a:spcPct val="123700"/>
              </a:lnSpc>
              <a:spcBef>
                <a:spcPts val="2545"/>
              </a:spcBef>
            </a:pPr>
            <a:r>
              <a:rPr dirty="0" sz="2450" spc="-395">
                <a:solidFill>
                  <a:srgbClr val="5C6F1F"/>
                </a:solidFill>
              </a:rPr>
              <a:t>E</a:t>
            </a:r>
            <a:r>
              <a:rPr dirty="0" sz="2450" spc="-35">
                <a:solidFill>
                  <a:srgbClr val="5C6F1F"/>
                </a:solidFill>
              </a:rPr>
              <a:t>v</a:t>
            </a:r>
            <a:r>
              <a:rPr dirty="0" sz="2450" spc="120">
                <a:solidFill>
                  <a:srgbClr val="5C6F1F"/>
                </a:solidFill>
              </a:rPr>
              <a:t>a</a:t>
            </a:r>
            <a:r>
              <a:rPr dirty="0" sz="2450" spc="95">
                <a:solidFill>
                  <a:srgbClr val="5C6F1F"/>
                </a:solidFill>
              </a:rPr>
              <a:t>l</a:t>
            </a:r>
            <a:r>
              <a:rPr dirty="0" sz="2450" spc="-10">
                <a:solidFill>
                  <a:srgbClr val="5C6F1F"/>
                </a:solidFill>
              </a:rPr>
              <a:t>u</a:t>
            </a:r>
            <a:r>
              <a:rPr dirty="0" sz="2450" spc="120">
                <a:solidFill>
                  <a:srgbClr val="5C6F1F"/>
                </a:solidFill>
              </a:rPr>
              <a:t>a</a:t>
            </a:r>
            <a:r>
              <a:rPr dirty="0" sz="2450" spc="165">
                <a:solidFill>
                  <a:srgbClr val="5C6F1F"/>
                </a:solidFill>
              </a:rPr>
              <a:t>t</a:t>
            </a:r>
            <a:r>
              <a:rPr dirty="0" sz="2450" spc="120">
                <a:solidFill>
                  <a:srgbClr val="5C6F1F"/>
                </a:solidFill>
              </a:rPr>
              <a:t>i</a:t>
            </a:r>
            <a:r>
              <a:rPr dirty="0" sz="2450" spc="20">
                <a:solidFill>
                  <a:srgbClr val="5C6F1F"/>
                </a:solidFill>
              </a:rPr>
              <a:t>o</a:t>
            </a:r>
            <a:r>
              <a:rPr dirty="0" sz="2450" spc="-15">
                <a:solidFill>
                  <a:srgbClr val="5C6F1F"/>
                </a:solidFill>
              </a:rPr>
              <a:t>n</a:t>
            </a:r>
            <a:r>
              <a:rPr dirty="0" sz="2450" spc="-45">
                <a:solidFill>
                  <a:srgbClr val="5C6F1F"/>
                </a:solidFill>
              </a:rPr>
              <a:t> </a:t>
            </a:r>
            <a:r>
              <a:rPr dirty="0" sz="2450" spc="165">
                <a:solidFill>
                  <a:srgbClr val="5C6F1F"/>
                </a:solidFill>
              </a:rPr>
              <a:t>M</a:t>
            </a:r>
            <a:r>
              <a:rPr dirty="0" sz="2450" spc="15">
                <a:solidFill>
                  <a:srgbClr val="5C6F1F"/>
                </a:solidFill>
              </a:rPr>
              <a:t>e</a:t>
            </a:r>
            <a:r>
              <a:rPr dirty="0" sz="2450" spc="165">
                <a:solidFill>
                  <a:srgbClr val="5C6F1F"/>
                </a:solidFill>
              </a:rPr>
              <a:t>t</a:t>
            </a:r>
            <a:r>
              <a:rPr dirty="0" sz="2450" spc="100">
                <a:solidFill>
                  <a:srgbClr val="5C6F1F"/>
                </a:solidFill>
              </a:rPr>
              <a:t>r</a:t>
            </a:r>
            <a:r>
              <a:rPr dirty="0" sz="2450" spc="120">
                <a:solidFill>
                  <a:srgbClr val="5C6F1F"/>
                </a:solidFill>
              </a:rPr>
              <a:t>i</a:t>
            </a:r>
            <a:r>
              <a:rPr dirty="0" sz="2450" spc="105">
                <a:solidFill>
                  <a:srgbClr val="5C6F1F"/>
                </a:solidFill>
              </a:rPr>
              <a:t>c</a:t>
            </a:r>
            <a:r>
              <a:rPr dirty="0" sz="2450" spc="-5">
                <a:solidFill>
                  <a:srgbClr val="5C6F1F"/>
                </a:solidFill>
              </a:rPr>
              <a:t>s</a:t>
            </a:r>
            <a:r>
              <a:rPr dirty="0" sz="2450" spc="-50">
                <a:solidFill>
                  <a:srgbClr val="5C6F1F"/>
                </a:solidFill>
              </a:rPr>
              <a:t> </a:t>
            </a:r>
            <a:r>
              <a:rPr dirty="0" sz="2400" spc="114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40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400" spc="10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40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400" spc="-85">
                <a:solidFill>
                  <a:srgbClr val="5C6F1F"/>
                </a:solidFill>
                <a:latin typeface="Trebuchet MS"/>
                <a:cs typeface="Trebuchet MS"/>
              </a:rPr>
              <a:t>u</a:t>
            </a:r>
            <a:r>
              <a:rPr dirty="0" sz="2400" spc="-175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y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400" spc="-150">
                <a:solidFill>
                  <a:srgbClr val="5C6F1F"/>
                </a:solidFill>
                <a:latin typeface="Trebuchet MS"/>
                <a:cs typeface="Trebuchet MS"/>
              </a:rPr>
              <a:t>m</a:t>
            </a:r>
            <a:r>
              <a:rPr dirty="0" sz="2400" spc="40">
                <a:solidFill>
                  <a:srgbClr val="5C6F1F"/>
                </a:solidFill>
                <a:latin typeface="Trebuchet MS"/>
                <a:cs typeface="Trebuchet MS"/>
              </a:rPr>
              <a:t>p</a:t>
            </a:r>
            <a:r>
              <a:rPr dirty="0" sz="2400" spc="40">
                <a:solidFill>
                  <a:srgbClr val="5C6F1F"/>
                </a:solidFill>
                <a:latin typeface="Trebuchet MS"/>
                <a:cs typeface="Trebuchet MS"/>
              </a:rPr>
              <a:t>o</a:t>
            </a:r>
            <a:r>
              <a:rPr dirty="0" sz="240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400" spc="114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400" spc="-8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400" spc="40">
                <a:solidFill>
                  <a:srgbClr val="5C6F1F"/>
                </a:solidFill>
                <a:latin typeface="Trebuchet MS"/>
                <a:cs typeface="Trebuchet MS"/>
              </a:rPr>
              <a:t>oo</a:t>
            </a:r>
            <a:r>
              <a:rPr dirty="0" sz="2400" spc="-175">
                <a:solidFill>
                  <a:srgbClr val="5C6F1F"/>
                </a:solidFill>
                <a:latin typeface="Trebuchet MS"/>
                <a:cs typeface="Trebuchet MS"/>
              </a:rPr>
              <a:t>l</a:t>
            </a:r>
            <a:r>
              <a:rPr dirty="0" sz="2400">
                <a:solidFill>
                  <a:srgbClr val="5C6F1F"/>
                </a:solidFill>
                <a:latin typeface="Trebuchet MS"/>
                <a:cs typeface="Trebuchet MS"/>
              </a:rPr>
              <a:t>s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400" spc="-80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5C6F1F"/>
                </a:solidFill>
                <a:latin typeface="Trebuchet MS"/>
                <a:cs typeface="Trebuchet MS"/>
              </a:rPr>
              <a:t>d</a:t>
            </a:r>
            <a:r>
              <a:rPr dirty="0" sz="240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400" spc="-155">
                <a:solidFill>
                  <a:srgbClr val="5C6F1F"/>
                </a:solidFill>
                <a:latin typeface="Trebuchet MS"/>
                <a:cs typeface="Trebuchet MS"/>
              </a:rPr>
              <a:t>t</a:t>
            </a:r>
            <a:r>
              <a:rPr dirty="0" sz="2400" spc="5">
                <a:solidFill>
                  <a:srgbClr val="5C6F1F"/>
                </a:solidFill>
                <a:latin typeface="Trebuchet MS"/>
                <a:cs typeface="Trebuchet MS"/>
              </a:rPr>
              <a:t>e</a:t>
            </a:r>
            <a:r>
              <a:rPr dirty="0" sz="2400" spc="-180">
                <a:solidFill>
                  <a:srgbClr val="5C6F1F"/>
                </a:solidFill>
                <a:latin typeface="Trebuchet MS"/>
                <a:cs typeface="Trebuchet MS"/>
              </a:rPr>
              <a:t>r</a:t>
            </a:r>
            <a:r>
              <a:rPr dirty="0" sz="2400" spc="-150">
                <a:solidFill>
                  <a:srgbClr val="5C6F1F"/>
                </a:solidFill>
                <a:latin typeface="Trebuchet MS"/>
                <a:cs typeface="Trebuchet MS"/>
              </a:rPr>
              <a:t>m</a:t>
            </a:r>
            <a:r>
              <a:rPr dirty="0" sz="2400" spc="-130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400" spc="-8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400" spc="-130">
                <a:solidFill>
                  <a:srgbClr val="5C6F1F"/>
                </a:solidFill>
                <a:latin typeface="Trebuchet MS"/>
                <a:cs typeface="Trebuchet MS"/>
              </a:rPr>
              <a:t>i</a:t>
            </a:r>
            <a:r>
              <a:rPr dirty="0" sz="2400" spc="-85">
                <a:solidFill>
                  <a:srgbClr val="5C6F1F"/>
                </a:solidFill>
                <a:latin typeface="Trebuchet MS"/>
                <a:cs typeface="Trebuchet MS"/>
              </a:rPr>
              <a:t>n</a:t>
            </a:r>
            <a:r>
              <a:rPr dirty="0" sz="2400" spc="140">
                <a:solidFill>
                  <a:srgbClr val="5C6F1F"/>
                </a:solidFill>
                <a:latin typeface="Trebuchet MS"/>
                <a:cs typeface="Trebuchet MS"/>
              </a:rPr>
              <a:t>g  </a:t>
            </a:r>
            <a:r>
              <a:rPr dirty="0" sz="2400" spc="-25">
                <a:solidFill>
                  <a:srgbClr val="5C6F1F"/>
                </a:solidFill>
                <a:latin typeface="Trebuchet MS"/>
                <a:cs typeface="Trebuchet MS"/>
              </a:rPr>
              <a:t>how </a:t>
            </a:r>
            <a:r>
              <a:rPr dirty="0" sz="2400" spc="-95">
                <a:solidFill>
                  <a:srgbClr val="5C6F1F"/>
                </a:solidFill>
                <a:latin typeface="Trebuchet MS"/>
                <a:cs typeface="Trebuchet MS"/>
              </a:rPr>
              <a:t>well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our </a:t>
            </a:r>
            <a:r>
              <a:rPr dirty="0" sz="2400" spc="-50">
                <a:solidFill>
                  <a:srgbClr val="5C6F1F"/>
                </a:solidFill>
                <a:latin typeface="Trebuchet MS"/>
                <a:cs typeface="Trebuchet MS"/>
              </a:rPr>
              <a:t>classifier 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is </a:t>
            </a:r>
            <a:r>
              <a:rPr dirty="0" sz="2400" spc="-40">
                <a:solidFill>
                  <a:srgbClr val="5C6F1F"/>
                </a:solidFill>
                <a:latin typeface="Trebuchet MS"/>
                <a:cs typeface="Trebuchet MS"/>
              </a:rPr>
              <a:t>behaving. </a:t>
            </a:r>
            <a:r>
              <a:rPr dirty="0" sz="2400" spc="-135">
                <a:solidFill>
                  <a:srgbClr val="5C6F1F"/>
                </a:solidFill>
                <a:latin typeface="Trebuchet MS"/>
                <a:cs typeface="Trebuchet MS"/>
              </a:rPr>
              <a:t>The </a:t>
            </a:r>
            <a:r>
              <a:rPr dirty="0" sz="2400" spc="-35">
                <a:solidFill>
                  <a:srgbClr val="5C6F1F"/>
                </a:solidFill>
                <a:latin typeface="Trebuchet MS"/>
                <a:cs typeface="Trebuchet MS"/>
              </a:rPr>
              <a:t>widely-used </a:t>
            </a:r>
            <a:r>
              <a:rPr dirty="0" sz="2400" spc="-90">
                <a:solidFill>
                  <a:srgbClr val="5C6F1F"/>
                </a:solidFill>
                <a:latin typeface="Trebuchet MS"/>
                <a:cs typeface="Trebuchet MS"/>
              </a:rPr>
              <a:t>metric 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is </a:t>
            </a:r>
            <a:r>
              <a:rPr dirty="0" sz="2400" spc="-71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50" spc="65">
                <a:solidFill>
                  <a:srgbClr val="5C6F1F"/>
                </a:solidFill>
              </a:rPr>
              <a:t>Accuracy</a:t>
            </a:r>
            <a:r>
              <a:rPr dirty="0" sz="2450" spc="-50">
                <a:solidFill>
                  <a:srgbClr val="5C6F1F"/>
                </a:solidFill>
              </a:rPr>
              <a:t> </a:t>
            </a:r>
            <a:r>
              <a:rPr dirty="0" sz="2400" spc="-20">
                <a:solidFill>
                  <a:srgbClr val="5C6F1F"/>
                </a:solidFill>
                <a:latin typeface="Trebuchet MS"/>
                <a:cs typeface="Trebuchet MS"/>
              </a:rPr>
              <a:t>(0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5C6F1F"/>
                </a:solidFill>
                <a:latin typeface="Trebuchet MS"/>
                <a:cs typeface="Trebuchet MS"/>
              </a:rPr>
              <a:t>to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350">
                <a:solidFill>
                  <a:srgbClr val="5C6F1F"/>
                </a:solidFill>
                <a:latin typeface="Trebuchet MS"/>
                <a:cs typeface="Trebuchet MS"/>
              </a:rPr>
              <a:t>1)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C6F1F"/>
                </a:solidFill>
                <a:latin typeface="Trebuchet MS"/>
                <a:cs typeface="Trebuchet MS"/>
              </a:rPr>
              <a:t>and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5C6F1F"/>
                </a:solidFill>
                <a:latin typeface="Trebuchet MS"/>
                <a:cs typeface="Trebuchet MS"/>
              </a:rPr>
              <a:t>it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5C6F1F"/>
                </a:solidFill>
                <a:latin typeface="Trebuchet MS"/>
                <a:cs typeface="Trebuchet MS"/>
              </a:rPr>
              <a:t>will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C6F1F"/>
                </a:solidFill>
                <a:latin typeface="Trebuchet MS"/>
                <a:cs typeface="Trebuchet MS"/>
              </a:rPr>
              <a:t>be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C6F1F"/>
                </a:solidFill>
                <a:latin typeface="Trebuchet MS"/>
                <a:cs typeface="Trebuchet MS"/>
              </a:rPr>
              <a:t>exploited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C6F1F"/>
                </a:solidFill>
                <a:latin typeface="Trebuchet MS"/>
                <a:cs typeface="Trebuchet MS"/>
              </a:rPr>
              <a:t>also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5C6F1F"/>
                </a:solidFill>
                <a:latin typeface="Trebuchet MS"/>
                <a:cs typeface="Trebuchet MS"/>
              </a:rPr>
              <a:t>in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5C6F1F"/>
                </a:solidFill>
                <a:latin typeface="Trebuchet MS"/>
                <a:cs typeface="Trebuchet MS"/>
              </a:rPr>
              <a:t>this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25">
                <a:solidFill>
                  <a:srgbClr val="5C6F1F"/>
                </a:solidFill>
                <a:latin typeface="Trebuchet MS"/>
                <a:cs typeface="Trebuchet MS"/>
              </a:rPr>
              <a:t>work.</a:t>
            </a:r>
            <a:endParaRPr sz="2400">
              <a:latin typeface="Trebuchet MS"/>
              <a:cs typeface="Trebuchet MS"/>
            </a:endParaRPr>
          </a:p>
          <a:p>
            <a:pPr marL="3019425">
              <a:lnSpc>
                <a:spcPct val="100000"/>
              </a:lnSpc>
              <a:spcBef>
                <a:spcPts val="5"/>
              </a:spcBef>
            </a:pPr>
            <a:endParaRPr sz="3100">
              <a:latin typeface="Trebuchet MS"/>
              <a:cs typeface="Trebuchet MS"/>
            </a:endParaRPr>
          </a:p>
          <a:p>
            <a:pPr marL="3032125" marR="5080">
              <a:lnSpc>
                <a:spcPct val="124500"/>
              </a:lnSpc>
            </a:pPr>
            <a:r>
              <a:rPr dirty="0" sz="2400" spc="-90">
                <a:solidFill>
                  <a:srgbClr val="5C6F1F"/>
                </a:solidFill>
                <a:latin typeface="Trebuchet MS"/>
                <a:cs typeface="Trebuchet MS"/>
              </a:rPr>
              <a:t>Nevertheless,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taken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alone,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45">
                <a:solidFill>
                  <a:srgbClr val="5C6F1F"/>
                </a:solidFill>
                <a:latin typeface="Trebuchet MS"/>
                <a:cs typeface="Trebuchet MS"/>
              </a:rPr>
              <a:t>it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C6F1F"/>
                </a:solidFill>
                <a:latin typeface="Trebuchet MS"/>
                <a:cs typeface="Trebuchet MS"/>
              </a:rPr>
              <a:t>says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5C6F1F"/>
                </a:solidFill>
                <a:latin typeface="Trebuchet MS"/>
                <a:cs typeface="Trebuchet MS"/>
              </a:rPr>
              <a:t>nothing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C6F1F"/>
                </a:solidFill>
                <a:latin typeface="Trebuchet MS"/>
                <a:cs typeface="Trebuchet MS"/>
              </a:rPr>
              <a:t>about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our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C6F1F"/>
                </a:solidFill>
                <a:latin typeface="Trebuchet MS"/>
                <a:cs typeface="Trebuchet MS"/>
              </a:rPr>
              <a:t>model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5C6F1F"/>
                </a:solidFill>
                <a:latin typeface="Trebuchet MS"/>
                <a:cs typeface="Trebuchet MS"/>
              </a:rPr>
              <a:t>in </a:t>
            </a:r>
            <a:r>
              <a:rPr dirty="0" sz="2400" spc="-70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5C6F1F"/>
                </a:solidFill>
                <a:latin typeface="Trebuchet MS"/>
                <a:cs typeface="Trebuchet MS"/>
              </a:rPr>
              <a:t>a </a:t>
            </a:r>
            <a:r>
              <a:rPr dirty="0" sz="2400" spc="5">
                <a:solidFill>
                  <a:srgbClr val="5C6F1F"/>
                </a:solidFill>
                <a:latin typeface="Trebuchet MS"/>
                <a:cs typeface="Trebuchet MS"/>
              </a:rPr>
              <a:t>"specific" </a:t>
            </a:r>
            <a:r>
              <a:rPr dirty="0" sz="2400" spc="-80">
                <a:solidFill>
                  <a:srgbClr val="5C6F1F"/>
                </a:solidFill>
                <a:latin typeface="Trebuchet MS"/>
                <a:cs typeface="Trebuchet MS"/>
              </a:rPr>
              <a:t>way: </a:t>
            </a:r>
            <a:r>
              <a:rPr dirty="0" sz="2400" spc="-15">
                <a:solidFill>
                  <a:srgbClr val="5C6F1F"/>
                </a:solidFill>
                <a:latin typeface="Trebuchet MS"/>
                <a:cs typeface="Trebuchet MS"/>
              </a:rPr>
              <a:t>we </a:t>
            </a:r>
            <a:r>
              <a:rPr dirty="0" sz="2400" spc="-20">
                <a:solidFill>
                  <a:srgbClr val="5C6F1F"/>
                </a:solidFill>
                <a:latin typeface="Trebuchet MS"/>
                <a:cs typeface="Trebuchet MS"/>
              </a:rPr>
              <a:t>are </a:t>
            </a:r>
            <a:r>
              <a:rPr dirty="0" sz="2400" spc="-5">
                <a:solidFill>
                  <a:srgbClr val="5C6F1F"/>
                </a:solidFill>
                <a:latin typeface="Trebuchet MS"/>
                <a:cs typeface="Trebuchet MS"/>
              </a:rPr>
              <a:t>dealing </a:t>
            </a:r>
            <a:r>
              <a:rPr dirty="0" sz="2400" spc="-100">
                <a:solidFill>
                  <a:srgbClr val="5C6F1F"/>
                </a:solidFill>
                <a:latin typeface="Trebuchet MS"/>
                <a:cs typeface="Trebuchet MS"/>
              </a:rPr>
              <a:t>with </a:t>
            </a:r>
            <a:r>
              <a:rPr dirty="0" sz="2400">
                <a:solidFill>
                  <a:srgbClr val="5C6F1F"/>
                </a:solidFill>
                <a:latin typeface="Trebuchet MS"/>
                <a:cs typeface="Trebuchet MS"/>
              </a:rPr>
              <a:t>cancer </a:t>
            </a:r>
            <a:r>
              <a:rPr dirty="0" sz="2400" spc="-35">
                <a:solidFill>
                  <a:srgbClr val="5C6F1F"/>
                </a:solidFill>
                <a:latin typeface="Trebuchet MS"/>
                <a:cs typeface="Trebuchet MS"/>
              </a:rPr>
              <a:t>classification </a:t>
            </a:r>
            <a:r>
              <a:rPr dirty="0" sz="2400" spc="-3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C6F1F"/>
                </a:solidFill>
                <a:latin typeface="Trebuchet MS"/>
                <a:cs typeface="Trebuchet MS"/>
              </a:rPr>
              <a:t>and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C6F1F"/>
                </a:solidFill>
                <a:latin typeface="Trebuchet MS"/>
                <a:cs typeface="Trebuchet MS"/>
              </a:rPr>
              <a:t>we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C6F1F"/>
                </a:solidFill>
                <a:latin typeface="Trebuchet MS"/>
                <a:cs typeface="Trebuchet MS"/>
              </a:rPr>
              <a:t>cannot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5C6F1F"/>
                </a:solidFill>
                <a:latin typeface="Trebuchet MS"/>
                <a:cs typeface="Trebuchet MS"/>
              </a:rPr>
              <a:t>permit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5C6F1F"/>
                </a:solidFill>
                <a:latin typeface="Trebuchet MS"/>
                <a:cs typeface="Trebuchet MS"/>
              </a:rPr>
              <a:t>to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ourselves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5C6F1F"/>
                </a:solidFill>
                <a:latin typeface="Trebuchet MS"/>
                <a:cs typeface="Trebuchet MS"/>
              </a:rPr>
              <a:t>a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C6F1F"/>
                </a:solidFill>
                <a:latin typeface="Trebuchet MS"/>
                <a:cs typeface="Trebuchet MS"/>
              </a:rPr>
              <a:t>large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C6F1F"/>
                </a:solidFill>
                <a:latin typeface="Trebuchet MS"/>
                <a:cs typeface="Trebuchet MS"/>
              </a:rPr>
              <a:t>margin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C6F1F"/>
                </a:solidFill>
                <a:latin typeface="Trebuchet MS"/>
                <a:cs typeface="Trebuchet MS"/>
              </a:rPr>
              <a:t>of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5C6F1F"/>
                </a:solidFill>
                <a:latin typeface="Trebuchet MS"/>
                <a:cs typeface="Trebuchet MS"/>
              </a:rPr>
              <a:t>error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5">
                <a:solidFill>
                  <a:srgbClr val="5C6F1F"/>
                </a:solidFill>
                <a:latin typeface="Trebuchet MS"/>
                <a:cs typeface="Trebuchet MS"/>
              </a:rPr>
              <a:t>in </a:t>
            </a:r>
            <a:r>
              <a:rPr dirty="0" sz="2400" spc="-70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C6F1F"/>
                </a:solidFill>
                <a:latin typeface="Trebuchet MS"/>
                <a:cs typeface="Trebuchet MS"/>
              </a:rPr>
              <a:t>False 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Positives </a:t>
            </a:r>
            <a:r>
              <a:rPr dirty="0" sz="2400" spc="45">
                <a:solidFill>
                  <a:srgbClr val="5C6F1F"/>
                </a:solidFill>
                <a:latin typeface="Trebuchet MS"/>
                <a:cs typeface="Trebuchet MS"/>
              </a:rPr>
              <a:t>/ </a:t>
            </a:r>
            <a:r>
              <a:rPr dirty="0" sz="2400" spc="-25">
                <a:solidFill>
                  <a:srgbClr val="5C6F1F"/>
                </a:solidFill>
                <a:latin typeface="Trebuchet MS"/>
                <a:cs typeface="Trebuchet MS"/>
              </a:rPr>
              <a:t>False Negatives </a:t>
            </a:r>
            <a:r>
              <a:rPr dirty="0" sz="2400" spc="-60">
                <a:solidFill>
                  <a:srgbClr val="5C6F1F"/>
                </a:solidFill>
                <a:latin typeface="Trebuchet MS"/>
                <a:cs typeface="Trebuchet MS"/>
              </a:rPr>
              <a:t>predictions. 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That's </a:t>
            </a:r>
            <a:r>
              <a:rPr dirty="0" sz="2400" spc="-95">
                <a:solidFill>
                  <a:srgbClr val="5C6F1F"/>
                </a:solidFill>
                <a:latin typeface="Trebuchet MS"/>
                <a:cs typeface="Trebuchet MS"/>
              </a:rPr>
              <a:t>why </a:t>
            </a:r>
            <a:r>
              <a:rPr dirty="0" sz="2400" spc="-9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5C6F1F"/>
                </a:solidFill>
              </a:rPr>
              <a:t>MCC </a:t>
            </a:r>
            <a:r>
              <a:rPr dirty="0" sz="2400" spc="-90">
                <a:solidFill>
                  <a:srgbClr val="5C6F1F"/>
                </a:solidFill>
                <a:latin typeface="Trebuchet MS"/>
                <a:cs typeface="Trebuchet MS"/>
              </a:rPr>
              <a:t>metric </a:t>
            </a:r>
            <a:r>
              <a:rPr dirty="0" sz="2400" spc="-10">
                <a:solidFill>
                  <a:srgbClr val="5C6F1F"/>
                </a:solidFill>
                <a:latin typeface="Trebuchet MS"/>
                <a:cs typeface="Trebuchet MS"/>
              </a:rPr>
              <a:t>comes </a:t>
            </a:r>
            <a:r>
              <a:rPr dirty="0" sz="2400" spc="-105">
                <a:solidFill>
                  <a:srgbClr val="5C6F1F"/>
                </a:solidFill>
                <a:latin typeface="Trebuchet MS"/>
                <a:cs typeface="Trebuchet MS"/>
              </a:rPr>
              <a:t>in </a:t>
            </a:r>
            <a:r>
              <a:rPr dirty="0" sz="2400" spc="-35">
                <a:solidFill>
                  <a:srgbClr val="5C6F1F"/>
                </a:solidFill>
                <a:latin typeface="Trebuchet MS"/>
                <a:cs typeface="Trebuchet MS"/>
              </a:rPr>
              <a:t>handy </a:t>
            </a:r>
            <a:r>
              <a:rPr dirty="0" sz="2400" spc="25">
                <a:solidFill>
                  <a:srgbClr val="5C6F1F"/>
                </a:solidFill>
                <a:latin typeface="Trebuchet MS"/>
                <a:cs typeface="Trebuchet MS"/>
              </a:rPr>
              <a:t>and </a:t>
            </a:r>
            <a:r>
              <a:rPr dirty="0" sz="2400" spc="-45">
                <a:solidFill>
                  <a:srgbClr val="5C6F1F"/>
                </a:solidFill>
                <a:latin typeface="Trebuchet MS"/>
                <a:cs typeface="Trebuchet MS"/>
              </a:rPr>
              <a:t>explains </a:t>
            </a:r>
            <a:r>
              <a:rPr dirty="0" sz="2400" spc="-55">
                <a:solidFill>
                  <a:srgbClr val="5C6F1F"/>
                </a:solidFill>
                <a:latin typeface="Trebuchet MS"/>
                <a:cs typeface="Trebuchet MS"/>
              </a:rPr>
              <a:t>to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the 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user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the 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overall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C6F1F"/>
                </a:solidFill>
                <a:latin typeface="Trebuchet MS"/>
                <a:cs typeface="Trebuchet MS"/>
              </a:rPr>
              <a:t>behaviour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C6F1F"/>
                </a:solidFill>
                <a:latin typeface="Trebuchet MS"/>
                <a:cs typeface="Trebuchet MS"/>
              </a:rPr>
              <a:t>of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our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C6F1F"/>
                </a:solidFill>
                <a:latin typeface="Trebuchet MS"/>
                <a:cs typeface="Trebuchet MS"/>
              </a:rPr>
              <a:t>classifier,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90">
                <a:solidFill>
                  <a:srgbClr val="5C6F1F"/>
                </a:solidFill>
                <a:latin typeface="Trebuchet MS"/>
                <a:cs typeface="Trebuchet MS"/>
              </a:rPr>
              <a:t>from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229">
                <a:solidFill>
                  <a:srgbClr val="5C6F1F"/>
                </a:solidFill>
                <a:latin typeface="Trebuchet MS"/>
                <a:cs typeface="Trebuchet MS"/>
              </a:rPr>
              <a:t>-1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5C6F1F"/>
                </a:solidFill>
                <a:latin typeface="Trebuchet MS"/>
                <a:cs typeface="Trebuchet MS"/>
              </a:rPr>
              <a:t>to</a:t>
            </a:r>
            <a:r>
              <a:rPr dirty="0" sz="2400" spc="-65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360">
                <a:solidFill>
                  <a:srgbClr val="5C6F1F"/>
                </a:solidFill>
                <a:latin typeface="Trebuchet MS"/>
                <a:cs typeface="Trebuchet MS"/>
              </a:rPr>
              <a:t>+1</a:t>
            </a:r>
            <a:r>
              <a:rPr dirty="0" sz="2400" spc="-70">
                <a:solidFill>
                  <a:srgbClr val="5C6F1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C6F1F"/>
                </a:solidFill>
                <a:latin typeface="Trebuchet MS"/>
                <a:cs typeface="Trebuchet MS"/>
              </a:rPr>
              <a:t>score.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7020" y="3283582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71643" y="1028700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4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1190624" y="0"/>
                </a:lnTo>
                <a:lnTo>
                  <a:pt x="1190624" y="1190624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526399" y="1672042"/>
            <a:ext cx="2190750" cy="2190750"/>
            <a:chOff x="3526399" y="1672042"/>
            <a:chExt cx="2190750" cy="2190750"/>
          </a:xfrm>
        </p:grpSpPr>
        <p:sp>
          <p:nvSpPr>
            <p:cNvPr id="9" name="object 9"/>
            <p:cNvSpPr/>
            <p:nvPr/>
          </p:nvSpPr>
          <p:spPr>
            <a:xfrm>
              <a:off x="3526399" y="1672042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49" y="2190749"/>
                  </a:moveTo>
                  <a:lnTo>
                    <a:pt x="0" y="2190749"/>
                  </a:lnTo>
                  <a:lnTo>
                    <a:pt x="0" y="0"/>
                  </a:lnTo>
                  <a:lnTo>
                    <a:pt x="2190749" y="0"/>
                  </a:lnTo>
                  <a:lnTo>
                    <a:pt x="2190749" y="219074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42029" y="2239974"/>
              <a:ext cx="1561465" cy="1049655"/>
            </a:xfrm>
            <a:custGeom>
              <a:avLst/>
              <a:gdLst/>
              <a:ahLst/>
              <a:cxnLst/>
              <a:rect l="l" t="t" r="r" b="b"/>
              <a:pathLst>
                <a:path w="1561464" h="1049654">
                  <a:moveTo>
                    <a:pt x="729310" y="78778"/>
                  </a:moveTo>
                  <a:lnTo>
                    <a:pt x="710349" y="37465"/>
                  </a:lnTo>
                  <a:lnTo>
                    <a:pt x="677125" y="13957"/>
                  </a:lnTo>
                  <a:lnTo>
                    <a:pt x="630466" y="1549"/>
                  </a:lnTo>
                  <a:lnTo>
                    <a:pt x="602234" y="0"/>
                  </a:lnTo>
                  <a:lnTo>
                    <a:pt x="559904" y="3149"/>
                  </a:lnTo>
                  <a:lnTo>
                    <a:pt x="521512" y="12623"/>
                  </a:lnTo>
                  <a:lnTo>
                    <a:pt x="456603" y="50495"/>
                  </a:lnTo>
                  <a:lnTo>
                    <a:pt x="430009" y="79654"/>
                  </a:lnTo>
                  <a:lnTo>
                    <a:pt x="407377" y="116649"/>
                  </a:lnTo>
                  <a:lnTo>
                    <a:pt x="388696" y="161480"/>
                  </a:lnTo>
                  <a:lnTo>
                    <a:pt x="373951" y="214185"/>
                  </a:lnTo>
                  <a:lnTo>
                    <a:pt x="357492" y="286270"/>
                  </a:lnTo>
                  <a:lnTo>
                    <a:pt x="247332" y="286270"/>
                  </a:lnTo>
                  <a:lnTo>
                    <a:pt x="230238" y="343522"/>
                  </a:lnTo>
                  <a:lnTo>
                    <a:pt x="344424" y="343522"/>
                  </a:lnTo>
                  <a:lnTo>
                    <a:pt x="224256" y="866686"/>
                  </a:lnTo>
                  <a:lnTo>
                    <a:pt x="202755" y="925677"/>
                  </a:lnTo>
                  <a:lnTo>
                    <a:pt x="179057" y="955522"/>
                  </a:lnTo>
                  <a:lnTo>
                    <a:pt x="130835" y="971029"/>
                  </a:lnTo>
                  <a:lnTo>
                    <a:pt x="124726" y="969479"/>
                  </a:lnTo>
                  <a:lnTo>
                    <a:pt x="107518" y="958596"/>
                  </a:lnTo>
                  <a:lnTo>
                    <a:pt x="78778" y="934808"/>
                  </a:lnTo>
                  <a:lnTo>
                    <a:pt x="66586" y="927506"/>
                  </a:lnTo>
                  <a:lnTo>
                    <a:pt x="26898" y="924775"/>
                  </a:lnTo>
                  <a:lnTo>
                    <a:pt x="800" y="955675"/>
                  </a:lnTo>
                  <a:lnTo>
                    <a:pt x="0" y="964095"/>
                  </a:lnTo>
                  <a:lnTo>
                    <a:pt x="1778" y="976337"/>
                  </a:lnTo>
                  <a:lnTo>
                    <a:pt x="28435" y="1009789"/>
                  </a:lnTo>
                  <a:lnTo>
                    <a:pt x="81788" y="1029271"/>
                  </a:lnTo>
                  <a:lnTo>
                    <a:pt x="104355" y="1030566"/>
                  </a:lnTo>
                  <a:lnTo>
                    <a:pt x="133235" y="1028407"/>
                  </a:lnTo>
                  <a:lnTo>
                    <a:pt x="187604" y="1011123"/>
                  </a:lnTo>
                  <a:lnTo>
                    <a:pt x="236486" y="976909"/>
                  </a:lnTo>
                  <a:lnTo>
                    <a:pt x="274726" y="928128"/>
                  </a:lnTo>
                  <a:lnTo>
                    <a:pt x="302133" y="866965"/>
                  </a:lnTo>
                  <a:lnTo>
                    <a:pt x="322580" y="804151"/>
                  </a:lnTo>
                  <a:lnTo>
                    <a:pt x="430136" y="343522"/>
                  </a:lnTo>
                  <a:lnTo>
                    <a:pt x="559409" y="343522"/>
                  </a:lnTo>
                  <a:lnTo>
                    <a:pt x="576503" y="286270"/>
                  </a:lnTo>
                  <a:lnTo>
                    <a:pt x="443433" y="286270"/>
                  </a:lnTo>
                  <a:lnTo>
                    <a:pt x="469417" y="175221"/>
                  </a:lnTo>
                  <a:lnTo>
                    <a:pt x="491134" y="116281"/>
                  </a:lnTo>
                  <a:lnTo>
                    <a:pt x="510336" y="83159"/>
                  </a:lnTo>
                  <a:lnTo>
                    <a:pt x="541832" y="58889"/>
                  </a:lnTo>
                  <a:lnTo>
                    <a:pt x="575424" y="53708"/>
                  </a:lnTo>
                  <a:lnTo>
                    <a:pt x="589076" y="57442"/>
                  </a:lnTo>
                  <a:lnTo>
                    <a:pt x="602640" y="65341"/>
                  </a:lnTo>
                  <a:lnTo>
                    <a:pt x="619010" y="80225"/>
                  </a:lnTo>
                  <a:lnTo>
                    <a:pt x="636879" y="99301"/>
                  </a:lnTo>
                  <a:lnTo>
                    <a:pt x="652462" y="112585"/>
                  </a:lnTo>
                  <a:lnTo>
                    <a:pt x="666407" y="120916"/>
                  </a:lnTo>
                  <a:lnTo>
                    <a:pt x="674230" y="122859"/>
                  </a:lnTo>
                  <a:lnTo>
                    <a:pt x="692023" y="122021"/>
                  </a:lnTo>
                  <a:lnTo>
                    <a:pt x="725855" y="95250"/>
                  </a:lnTo>
                  <a:lnTo>
                    <a:pt x="728446" y="87274"/>
                  </a:lnTo>
                  <a:lnTo>
                    <a:pt x="729310" y="78778"/>
                  </a:lnTo>
                  <a:close/>
                </a:path>
                <a:path w="1561464" h="1049654">
                  <a:moveTo>
                    <a:pt x="907059" y="217043"/>
                  </a:moveTo>
                  <a:lnTo>
                    <a:pt x="880237" y="190766"/>
                  </a:lnTo>
                  <a:lnTo>
                    <a:pt x="856132" y="209740"/>
                  </a:lnTo>
                  <a:lnTo>
                    <a:pt x="833094" y="231013"/>
                  </a:lnTo>
                  <a:lnTo>
                    <a:pt x="790155" y="280479"/>
                  </a:lnTo>
                  <a:lnTo>
                    <a:pt x="750824" y="341909"/>
                  </a:lnTo>
                  <a:lnTo>
                    <a:pt x="732231" y="378155"/>
                  </a:lnTo>
                  <a:lnTo>
                    <a:pt x="714349" y="418071"/>
                  </a:lnTo>
                  <a:lnTo>
                    <a:pt x="697572" y="461479"/>
                  </a:lnTo>
                  <a:lnTo>
                    <a:pt x="682282" y="508228"/>
                  </a:lnTo>
                  <a:lnTo>
                    <a:pt x="668477" y="558330"/>
                  </a:lnTo>
                  <a:lnTo>
                    <a:pt x="656158" y="611759"/>
                  </a:lnTo>
                  <a:lnTo>
                    <a:pt x="646061" y="665187"/>
                  </a:lnTo>
                  <a:lnTo>
                    <a:pt x="638860" y="715302"/>
                  </a:lnTo>
                  <a:lnTo>
                    <a:pt x="634568" y="762101"/>
                  </a:lnTo>
                  <a:lnTo>
                    <a:pt x="633133" y="805611"/>
                  </a:lnTo>
                  <a:lnTo>
                    <a:pt x="634441" y="843965"/>
                  </a:lnTo>
                  <a:lnTo>
                    <a:pt x="644944" y="917003"/>
                  </a:lnTo>
                  <a:lnTo>
                    <a:pt x="663613" y="977988"/>
                  </a:lnTo>
                  <a:lnTo>
                    <a:pt x="689813" y="1026985"/>
                  </a:lnTo>
                  <a:lnTo>
                    <a:pt x="706526" y="1049629"/>
                  </a:lnTo>
                  <a:lnTo>
                    <a:pt x="736574" y="1027823"/>
                  </a:lnTo>
                  <a:lnTo>
                    <a:pt x="726871" y="1011199"/>
                  </a:lnTo>
                  <a:lnTo>
                    <a:pt x="718477" y="993902"/>
                  </a:lnTo>
                  <a:lnTo>
                    <a:pt x="705662" y="957224"/>
                  </a:lnTo>
                  <a:lnTo>
                    <a:pt x="697941" y="918667"/>
                  </a:lnTo>
                  <a:lnTo>
                    <a:pt x="695363" y="879081"/>
                  </a:lnTo>
                  <a:lnTo>
                    <a:pt x="696937" y="838174"/>
                  </a:lnTo>
                  <a:lnTo>
                    <a:pt x="701700" y="790638"/>
                  </a:lnTo>
                  <a:lnTo>
                    <a:pt x="709637" y="736460"/>
                  </a:lnTo>
                  <a:lnTo>
                    <a:pt x="720788" y="675652"/>
                  </a:lnTo>
                  <a:lnTo>
                    <a:pt x="735126" y="608203"/>
                  </a:lnTo>
                  <a:lnTo>
                    <a:pt x="748499" y="551611"/>
                  </a:lnTo>
                  <a:lnTo>
                    <a:pt x="762012" y="499897"/>
                  </a:lnTo>
                  <a:lnTo>
                    <a:pt x="775677" y="453047"/>
                  </a:lnTo>
                  <a:lnTo>
                    <a:pt x="789482" y="411060"/>
                  </a:lnTo>
                  <a:lnTo>
                    <a:pt x="803440" y="373951"/>
                  </a:lnTo>
                  <a:lnTo>
                    <a:pt x="835202" y="308686"/>
                  </a:lnTo>
                  <a:lnTo>
                    <a:pt x="879983" y="246380"/>
                  </a:lnTo>
                  <a:lnTo>
                    <a:pt x="907059" y="217043"/>
                  </a:lnTo>
                  <a:close/>
                </a:path>
                <a:path w="1561464" h="1049654">
                  <a:moveTo>
                    <a:pt x="1352435" y="437819"/>
                  </a:moveTo>
                  <a:lnTo>
                    <a:pt x="1332014" y="404114"/>
                  </a:lnTo>
                  <a:lnTo>
                    <a:pt x="1302702" y="397738"/>
                  </a:lnTo>
                  <a:lnTo>
                    <a:pt x="1282217" y="399884"/>
                  </a:lnTo>
                  <a:lnTo>
                    <a:pt x="1240764" y="417093"/>
                  </a:lnTo>
                  <a:lnTo>
                    <a:pt x="1191590" y="458228"/>
                  </a:lnTo>
                  <a:lnTo>
                    <a:pt x="1163802" y="490435"/>
                  </a:lnTo>
                  <a:lnTo>
                    <a:pt x="1136446" y="528777"/>
                  </a:lnTo>
                  <a:lnTo>
                    <a:pt x="1109548" y="573278"/>
                  </a:lnTo>
                  <a:lnTo>
                    <a:pt x="1047902" y="397738"/>
                  </a:lnTo>
                  <a:lnTo>
                    <a:pt x="1016584" y="397738"/>
                  </a:lnTo>
                  <a:lnTo>
                    <a:pt x="982814" y="416572"/>
                  </a:lnTo>
                  <a:lnTo>
                    <a:pt x="962190" y="425069"/>
                  </a:lnTo>
                  <a:lnTo>
                    <a:pt x="938644" y="431850"/>
                  </a:lnTo>
                  <a:lnTo>
                    <a:pt x="925525" y="434721"/>
                  </a:lnTo>
                  <a:lnTo>
                    <a:pt x="916546" y="471258"/>
                  </a:lnTo>
                  <a:lnTo>
                    <a:pt x="998969" y="471258"/>
                  </a:lnTo>
                  <a:lnTo>
                    <a:pt x="1045425" y="601738"/>
                  </a:lnTo>
                  <a:lnTo>
                    <a:pt x="989076" y="695693"/>
                  </a:lnTo>
                  <a:lnTo>
                    <a:pt x="966749" y="727341"/>
                  </a:lnTo>
                  <a:lnTo>
                    <a:pt x="934466" y="759625"/>
                  </a:lnTo>
                  <a:lnTo>
                    <a:pt x="892035" y="771779"/>
                  </a:lnTo>
                  <a:lnTo>
                    <a:pt x="858875" y="767829"/>
                  </a:lnTo>
                  <a:lnTo>
                    <a:pt x="850519" y="768540"/>
                  </a:lnTo>
                  <a:lnTo>
                    <a:pt x="819899" y="791464"/>
                  </a:lnTo>
                  <a:lnTo>
                    <a:pt x="816864" y="805611"/>
                  </a:lnTo>
                  <a:lnTo>
                    <a:pt x="817689" y="813396"/>
                  </a:lnTo>
                  <a:lnTo>
                    <a:pt x="845273" y="842695"/>
                  </a:lnTo>
                  <a:lnTo>
                    <a:pt x="864057" y="845693"/>
                  </a:lnTo>
                  <a:lnTo>
                    <a:pt x="885380" y="843356"/>
                  </a:lnTo>
                  <a:lnTo>
                    <a:pt x="928484" y="824661"/>
                  </a:lnTo>
                  <a:lnTo>
                    <a:pt x="973556" y="784212"/>
                  </a:lnTo>
                  <a:lnTo>
                    <a:pt x="999871" y="749388"/>
                  </a:lnTo>
                  <a:lnTo>
                    <a:pt x="1029182" y="703808"/>
                  </a:lnTo>
                  <a:lnTo>
                    <a:pt x="1061478" y="647484"/>
                  </a:lnTo>
                  <a:lnTo>
                    <a:pt x="1098143" y="750481"/>
                  </a:lnTo>
                  <a:lnTo>
                    <a:pt x="1119047" y="796848"/>
                  </a:lnTo>
                  <a:lnTo>
                    <a:pt x="1155357" y="834415"/>
                  </a:lnTo>
                  <a:lnTo>
                    <a:pt x="1205141" y="845693"/>
                  </a:lnTo>
                  <a:lnTo>
                    <a:pt x="1221130" y="844638"/>
                  </a:lnTo>
                  <a:lnTo>
                    <a:pt x="1267371" y="828687"/>
                  </a:lnTo>
                  <a:lnTo>
                    <a:pt x="1298714" y="804989"/>
                  </a:lnTo>
                  <a:lnTo>
                    <a:pt x="1332750" y="767892"/>
                  </a:lnTo>
                  <a:lnTo>
                    <a:pt x="1304150" y="744181"/>
                  </a:lnTo>
                  <a:lnTo>
                    <a:pt x="1260348" y="785304"/>
                  </a:lnTo>
                  <a:lnTo>
                    <a:pt x="1253553" y="790384"/>
                  </a:lnTo>
                  <a:lnTo>
                    <a:pt x="1239418" y="796442"/>
                  </a:lnTo>
                  <a:lnTo>
                    <a:pt x="1224889" y="798461"/>
                  </a:lnTo>
                  <a:lnTo>
                    <a:pt x="1216672" y="797445"/>
                  </a:lnTo>
                  <a:lnTo>
                    <a:pt x="1184656" y="771982"/>
                  </a:lnTo>
                  <a:lnTo>
                    <a:pt x="1124673" y="616508"/>
                  </a:lnTo>
                  <a:lnTo>
                    <a:pt x="1182979" y="527824"/>
                  </a:lnTo>
                  <a:lnTo>
                    <a:pt x="1216444" y="492239"/>
                  </a:lnTo>
                  <a:lnTo>
                    <a:pt x="1259649" y="473735"/>
                  </a:lnTo>
                  <a:lnTo>
                    <a:pt x="1307134" y="474345"/>
                  </a:lnTo>
                  <a:lnTo>
                    <a:pt x="1317117" y="473710"/>
                  </a:lnTo>
                  <a:lnTo>
                    <a:pt x="1349413" y="452678"/>
                  </a:lnTo>
                  <a:lnTo>
                    <a:pt x="1351673" y="445655"/>
                  </a:lnTo>
                  <a:lnTo>
                    <a:pt x="1352435" y="437819"/>
                  </a:lnTo>
                  <a:close/>
                </a:path>
                <a:path w="1561464" h="1049654">
                  <a:moveTo>
                    <a:pt x="1561363" y="434721"/>
                  </a:moveTo>
                  <a:lnTo>
                    <a:pt x="1560068" y="396582"/>
                  </a:lnTo>
                  <a:lnTo>
                    <a:pt x="1549565" y="323799"/>
                  </a:lnTo>
                  <a:lnTo>
                    <a:pt x="1530870" y="262610"/>
                  </a:lnTo>
                  <a:lnTo>
                    <a:pt x="1504696" y="213410"/>
                  </a:lnTo>
                  <a:lnTo>
                    <a:pt x="1487982" y="190766"/>
                  </a:lnTo>
                  <a:lnTo>
                    <a:pt x="1457934" y="213042"/>
                  </a:lnTo>
                  <a:lnTo>
                    <a:pt x="1467624" y="229654"/>
                  </a:lnTo>
                  <a:lnTo>
                    <a:pt x="1476032" y="246951"/>
                  </a:lnTo>
                  <a:lnTo>
                    <a:pt x="1489075" y="283578"/>
                  </a:lnTo>
                  <a:lnTo>
                    <a:pt x="1496987" y="322033"/>
                  </a:lnTo>
                  <a:lnTo>
                    <a:pt x="1499666" y="361264"/>
                  </a:lnTo>
                  <a:lnTo>
                    <a:pt x="1498066" y="402323"/>
                  </a:lnTo>
                  <a:lnTo>
                    <a:pt x="1493278" y="449999"/>
                  </a:lnTo>
                  <a:lnTo>
                    <a:pt x="1485315" y="504266"/>
                  </a:lnTo>
                  <a:lnTo>
                    <a:pt x="1474203" y="565162"/>
                  </a:lnTo>
                  <a:lnTo>
                    <a:pt x="1459953" y="632650"/>
                  </a:lnTo>
                  <a:lnTo>
                    <a:pt x="1446580" y="689216"/>
                  </a:lnTo>
                  <a:lnTo>
                    <a:pt x="1433042" y="740918"/>
                  </a:lnTo>
                  <a:lnTo>
                    <a:pt x="1419339" y="787755"/>
                  </a:lnTo>
                  <a:lnTo>
                    <a:pt x="1405483" y="829741"/>
                  </a:lnTo>
                  <a:lnTo>
                    <a:pt x="1391462" y="866851"/>
                  </a:lnTo>
                  <a:lnTo>
                    <a:pt x="1359611" y="932091"/>
                  </a:lnTo>
                  <a:lnTo>
                    <a:pt x="1314932" y="994181"/>
                  </a:lnTo>
                  <a:lnTo>
                    <a:pt x="1287907" y="1023302"/>
                  </a:lnTo>
                  <a:lnTo>
                    <a:pt x="1315199" y="1049578"/>
                  </a:lnTo>
                  <a:lnTo>
                    <a:pt x="1361897" y="1009383"/>
                  </a:lnTo>
                  <a:lnTo>
                    <a:pt x="1404759" y="960094"/>
                  </a:lnTo>
                  <a:lnTo>
                    <a:pt x="1444180" y="898817"/>
                  </a:lnTo>
                  <a:lnTo>
                    <a:pt x="1462786" y="862622"/>
                  </a:lnTo>
                  <a:lnTo>
                    <a:pt x="1480616" y="822731"/>
                  </a:lnTo>
                  <a:lnTo>
                    <a:pt x="1497406" y="779297"/>
                  </a:lnTo>
                  <a:lnTo>
                    <a:pt x="1512658" y="732548"/>
                  </a:lnTo>
                  <a:lnTo>
                    <a:pt x="1526349" y="682472"/>
                  </a:lnTo>
                  <a:lnTo>
                    <a:pt x="1538516" y="629043"/>
                  </a:lnTo>
                  <a:lnTo>
                    <a:pt x="1548523" y="575589"/>
                  </a:lnTo>
                  <a:lnTo>
                    <a:pt x="1555661" y="525386"/>
                  </a:lnTo>
                  <a:lnTo>
                    <a:pt x="1559941" y="478434"/>
                  </a:lnTo>
                  <a:lnTo>
                    <a:pt x="1561363" y="434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526399" y="4049845"/>
            <a:ext cx="2190750" cy="2190750"/>
            <a:chOff x="3526399" y="4049845"/>
            <a:chExt cx="2190750" cy="2190750"/>
          </a:xfrm>
        </p:grpSpPr>
        <p:sp>
          <p:nvSpPr>
            <p:cNvPr id="12" name="object 12"/>
            <p:cNvSpPr/>
            <p:nvPr/>
          </p:nvSpPr>
          <p:spPr>
            <a:xfrm>
              <a:off x="3526399" y="4049845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49" y="2190749"/>
                  </a:moveTo>
                  <a:lnTo>
                    <a:pt x="0" y="2190749"/>
                  </a:lnTo>
                  <a:lnTo>
                    <a:pt x="0" y="0"/>
                  </a:lnTo>
                  <a:lnTo>
                    <a:pt x="2190749" y="0"/>
                  </a:lnTo>
                  <a:lnTo>
                    <a:pt x="2190749" y="2190749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0020" y="444306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73685" y="1063663"/>
                  </a:moveTo>
                  <a:lnTo>
                    <a:pt x="46431" y="1032637"/>
                  </a:lnTo>
                  <a:lnTo>
                    <a:pt x="41732" y="1031709"/>
                  </a:lnTo>
                  <a:lnTo>
                    <a:pt x="36842" y="1031709"/>
                  </a:lnTo>
                  <a:lnTo>
                    <a:pt x="31953" y="1031709"/>
                  </a:lnTo>
                  <a:lnTo>
                    <a:pt x="927" y="1058964"/>
                  </a:lnTo>
                  <a:lnTo>
                    <a:pt x="0" y="1063663"/>
                  </a:lnTo>
                  <a:lnTo>
                    <a:pt x="0" y="1368209"/>
                  </a:lnTo>
                  <a:lnTo>
                    <a:pt x="27254" y="1399235"/>
                  </a:lnTo>
                  <a:lnTo>
                    <a:pt x="31953" y="1400175"/>
                  </a:lnTo>
                  <a:lnTo>
                    <a:pt x="41732" y="1400175"/>
                  </a:lnTo>
                  <a:lnTo>
                    <a:pt x="72758" y="1372908"/>
                  </a:lnTo>
                  <a:lnTo>
                    <a:pt x="73685" y="1368209"/>
                  </a:lnTo>
                  <a:lnTo>
                    <a:pt x="73685" y="1063663"/>
                  </a:lnTo>
                  <a:close/>
                </a:path>
                <a:path w="1400175" h="1400175">
                  <a:moveTo>
                    <a:pt x="73685" y="31953"/>
                  </a:moveTo>
                  <a:lnTo>
                    <a:pt x="46431" y="927"/>
                  </a:lnTo>
                  <a:lnTo>
                    <a:pt x="41732" y="0"/>
                  </a:lnTo>
                  <a:lnTo>
                    <a:pt x="31953" y="0"/>
                  </a:lnTo>
                  <a:lnTo>
                    <a:pt x="927" y="27254"/>
                  </a:lnTo>
                  <a:lnTo>
                    <a:pt x="0" y="31953"/>
                  </a:lnTo>
                  <a:lnTo>
                    <a:pt x="0" y="336499"/>
                  </a:lnTo>
                  <a:lnTo>
                    <a:pt x="27254" y="367525"/>
                  </a:lnTo>
                  <a:lnTo>
                    <a:pt x="31953" y="368465"/>
                  </a:lnTo>
                  <a:lnTo>
                    <a:pt x="36842" y="368465"/>
                  </a:lnTo>
                  <a:lnTo>
                    <a:pt x="41732" y="368465"/>
                  </a:lnTo>
                  <a:lnTo>
                    <a:pt x="72758" y="341210"/>
                  </a:lnTo>
                  <a:lnTo>
                    <a:pt x="73685" y="336499"/>
                  </a:lnTo>
                  <a:lnTo>
                    <a:pt x="73685" y="31953"/>
                  </a:lnTo>
                  <a:close/>
                </a:path>
                <a:path w="1400175" h="1400175">
                  <a:moveTo>
                    <a:pt x="294652" y="658406"/>
                  </a:moveTo>
                  <a:lnTo>
                    <a:pt x="288429" y="620458"/>
                  </a:lnTo>
                  <a:lnTo>
                    <a:pt x="274980" y="589546"/>
                  </a:lnTo>
                  <a:lnTo>
                    <a:pt x="273812" y="587476"/>
                  </a:lnTo>
                  <a:lnTo>
                    <a:pt x="246354" y="554024"/>
                  </a:lnTo>
                  <a:lnTo>
                    <a:pt x="221081" y="535647"/>
                  </a:lnTo>
                  <a:lnTo>
                    <a:pt x="221081" y="658406"/>
                  </a:lnTo>
                  <a:lnTo>
                    <a:pt x="221081" y="741768"/>
                  </a:lnTo>
                  <a:lnTo>
                    <a:pt x="205968" y="781900"/>
                  </a:lnTo>
                  <a:lnTo>
                    <a:pt x="171119" y="806869"/>
                  </a:lnTo>
                  <a:lnTo>
                    <a:pt x="152222" y="810628"/>
                  </a:lnTo>
                  <a:lnTo>
                    <a:pt x="142544" y="810628"/>
                  </a:lnTo>
                  <a:lnTo>
                    <a:pt x="102425" y="795515"/>
                  </a:lnTo>
                  <a:lnTo>
                    <a:pt x="77444" y="760666"/>
                  </a:lnTo>
                  <a:lnTo>
                    <a:pt x="73685" y="741768"/>
                  </a:lnTo>
                  <a:lnTo>
                    <a:pt x="73685" y="658406"/>
                  </a:lnTo>
                  <a:lnTo>
                    <a:pt x="88798" y="618274"/>
                  </a:lnTo>
                  <a:lnTo>
                    <a:pt x="123659" y="593305"/>
                  </a:lnTo>
                  <a:lnTo>
                    <a:pt x="142544" y="589546"/>
                  </a:lnTo>
                  <a:lnTo>
                    <a:pt x="152222" y="589546"/>
                  </a:lnTo>
                  <a:lnTo>
                    <a:pt x="192354" y="604647"/>
                  </a:lnTo>
                  <a:lnTo>
                    <a:pt x="217322" y="639508"/>
                  </a:lnTo>
                  <a:lnTo>
                    <a:pt x="221081" y="658406"/>
                  </a:lnTo>
                  <a:lnTo>
                    <a:pt x="221081" y="535647"/>
                  </a:lnTo>
                  <a:lnTo>
                    <a:pt x="183210" y="520268"/>
                  </a:lnTo>
                  <a:lnTo>
                    <a:pt x="147383" y="515848"/>
                  </a:lnTo>
                  <a:lnTo>
                    <a:pt x="140144" y="516026"/>
                  </a:lnTo>
                  <a:lnTo>
                    <a:pt x="97739" y="524459"/>
                  </a:lnTo>
                  <a:lnTo>
                    <a:pt x="59575" y="544855"/>
                  </a:lnTo>
                  <a:lnTo>
                    <a:pt x="29006" y="575437"/>
                  </a:lnTo>
                  <a:lnTo>
                    <a:pt x="8610" y="613587"/>
                  </a:lnTo>
                  <a:lnTo>
                    <a:pt x="177" y="655993"/>
                  </a:lnTo>
                  <a:lnTo>
                    <a:pt x="114" y="658406"/>
                  </a:lnTo>
                  <a:lnTo>
                    <a:pt x="177" y="744169"/>
                  </a:lnTo>
                  <a:lnTo>
                    <a:pt x="8610" y="786574"/>
                  </a:lnTo>
                  <a:lnTo>
                    <a:pt x="29006" y="824738"/>
                  </a:lnTo>
                  <a:lnTo>
                    <a:pt x="59575" y="855306"/>
                  </a:lnTo>
                  <a:lnTo>
                    <a:pt x="97739" y="875703"/>
                  </a:lnTo>
                  <a:lnTo>
                    <a:pt x="140144" y="884135"/>
                  </a:lnTo>
                  <a:lnTo>
                    <a:pt x="147383" y="884313"/>
                  </a:lnTo>
                  <a:lnTo>
                    <a:pt x="154622" y="884135"/>
                  </a:lnTo>
                  <a:lnTo>
                    <a:pt x="197027" y="875703"/>
                  </a:lnTo>
                  <a:lnTo>
                    <a:pt x="235191" y="855306"/>
                  </a:lnTo>
                  <a:lnTo>
                    <a:pt x="265760" y="824738"/>
                  </a:lnTo>
                  <a:lnTo>
                    <a:pt x="274980" y="810628"/>
                  </a:lnTo>
                  <a:lnTo>
                    <a:pt x="277368" y="806411"/>
                  </a:lnTo>
                  <a:lnTo>
                    <a:pt x="291934" y="765683"/>
                  </a:lnTo>
                  <a:lnTo>
                    <a:pt x="294589" y="744169"/>
                  </a:lnTo>
                  <a:lnTo>
                    <a:pt x="294652" y="658406"/>
                  </a:lnTo>
                  <a:close/>
                </a:path>
                <a:path w="1400175" h="1400175">
                  <a:moveTo>
                    <a:pt x="589432" y="1174254"/>
                  </a:moveTo>
                  <a:lnTo>
                    <a:pt x="583196" y="1136307"/>
                  </a:lnTo>
                  <a:lnTo>
                    <a:pt x="564705" y="1097203"/>
                  </a:lnTo>
                  <a:lnTo>
                    <a:pt x="535660" y="1065161"/>
                  </a:lnTo>
                  <a:lnTo>
                    <a:pt x="515848" y="1051496"/>
                  </a:lnTo>
                  <a:lnTo>
                    <a:pt x="515848" y="1174254"/>
                  </a:lnTo>
                  <a:lnTo>
                    <a:pt x="515848" y="1257630"/>
                  </a:lnTo>
                  <a:lnTo>
                    <a:pt x="500748" y="1297749"/>
                  </a:lnTo>
                  <a:lnTo>
                    <a:pt x="465886" y="1322717"/>
                  </a:lnTo>
                  <a:lnTo>
                    <a:pt x="447001" y="1326476"/>
                  </a:lnTo>
                  <a:lnTo>
                    <a:pt x="437324" y="1326476"/>
                  </a:lnTo>
                  <a:lnTo>
                    <a:pt x="397192" y="1311376"/>
                  </a:lnTo>
                  <a:lnTo>
                    <a:pt x="372224" y="1276515"/>
                  </a:lnTo>
                  <a:lnTo>
                    <a:pt x="368465" y="1257630"/>
                  </a:lnTo>
                  <a:lnTo>
                    <a:pt x="368465" y="1174254"/>
                  </a:lnTo>
                  <a:lnTo>
                    <a:pt x="383578" y="1134122"/>
                  </a:lnTo>
                  <a:lnTo>
                    <a:pt x="418426" y="1109154"/>
                  </a:lnTo>
                  <a:lnTo>
                    <a:pt x="437324" y="1105395"/>
                  </a:lnTo>
                  <a:lnTo>
                    <a:pt x="447001" y="1105395"/>
                  </a:lnTo>
                  <a:lnTo>
                    <a:pt x="487121" y="1120508"/>
                  </a:lnTo>
                  <a:lnTo>
                    <a:pt x="512089" y="1155357"/>
                  </a:lnTo>
                  <a:lnTo>
                    <a:pt x="515848" y="1174254"/>
                  </a:lnTo>
                  <a:lnTo>
                    <a:pt x="515848" y="1051496"/>
                  </a:lnTo>
                  <a:lnTo>
                    <a:pt x="477977" y="1036129"/>
                  </a:lnTo>
                  <a:lnTo>
                    <a:pt x="442163" y="1031709"/>
                  </a:lnTo>
                  <a:lnTo>
                    <a:pt x="434911" y="1031887"/>
                  </a:lnTo>
                  <a:lnTo>
                    <a:pt x="392518" y="1040320"/>
                  </a:lnTo>
                  <a:lnTo>
                    <a:pt x="354355" y="1060716"/>
                  </a:lnTo>
                  <a:lnTo>
                    <a:pt x="323786" y="1091285"/>
                  </a:lnTo>
                  <a:lnTo>
                    <a:pt x="303377" y="1129449"/>
                  </a:lnTo>
                  <a:lnTo>
                    <a:pt x="294944" y="1171854"/>
                  </a:lnTo>
                  <a:lnTo>
                    <a:pt x="294894" y="1174254"/>
                  </a:lnTo>
                  <a:lnTo>
                    <a:pt x="294944" y="1260030"/>
                  </a:lnTo>
                  <a:lnTo>
                    <a:pt x="303377" y="1302435"/>
                  </a:lnTo>
                  <a:lnTo>
                    <a:pt x="323786" y="1340586"/>
                  </a:lnTo>
                  <a:lnTo>
                    <a:pt x="354355" y="1371168"/>
                  </a:lnTo>
                  <a:lnTo>
                    <a:pt x="392518" y="1391564"/>
                  </a:lnTo>
                  <a:lnTo>
                    <a:pt x="434911" y="1399997"/>
                  </a:lnTo>
                  <a:lnTo>
                    <a:pt x="442163" y="1400175"/>
                  </a:lnTo>
                  <a:lnTo>
                    <a:pt x="449402" y="1399997"/>
                  </a:lnTo>
                  <a:lnTo>
                    <a:pt x="491807" y="1391564"/>
                  </a:lnTo>
                  <a:lnTo>
                    <a:pt x="529958" y="1371168"/>
                  </a:lnTo>
                  <a:lnTo>
                    <a:pt x="560539" y="1340586"/>
                  </a:lnTo>
                  <a:lnTo>
                    <a:pt x="580936" y="1302435"/>
                  </a:lnTo>
                  <a:lnTo>
                    <a:pt x="589368" y="1260030"/>
                  </a:lnTo>
                  <a:lnTo>
                    <a:pt x="589432" y="1174254"/>
                  </a:lnTo>
                  <a:close/>
                </a:path>
                <a:path w="1400175" h="1400175">
                  <a:moveTo>
                    <a:pt x="589432" y="142544"/>
                  </a:moveTo>
                  <a:lnTo>
                    <a:pt x="583196" y="104597"/>
                  </a:lnTo>
                  <a:lnTo>
                    <a:pt x="564705" y="65506"/>
                  </a:lnTo>
                  <a:lnTo>
                    <a:pt x="535660" y="33451"/>
                  </a:lnTo>
                  <a:lnTo>
                    <a:pt x="515848" y="19799"/>
                  </a:lnTo>
                  <a:lnTo>
                    <a:pt x="515848" y="142544"/>
                  </a:lnTo>
                  <a:lnTo>
                    <a:pt x="515848" y="225920"/>
                  </a:lnTo>
                  <a:lnTo>
                    <a:pt x="500748" y="266039"/>
                  </a:lnTo>
                  <a:lnTo>
                    <a:pt x="465886" y="291007"/>
                  </a:lnTo>
                  <a:lnTo>
                    <a:pt x="447001" y="294767"/>
                  </a:lnTo>
                  <a:lnTo>
                    <a:pt x="437324" y="294767"/>
                  </a:lnTo>
                  <a:lnTo>
                    <a:pt x="397192" y="279666"/>
                  </a:lnTo>
                  <a:lnTo>
                    <a:pt x="372224" y="244805"/>
                  </a:lnTo>
                  <a:lnTo>
                    <a:pt x="368465" y="225920"/>
                  </a:lnTo>
                  <a:lnTo>
                    <a:pt x="368465" y="142544"/>
                  </a:lnTo>
                  <a:lnTo>
                    <a:pt x="383578" y="102425"/>
                  </a:lnTo>
                  <a:lnTo>
                    <a:pt x="418426" y="77444"/>
                  </a:lnTo>
                  <a:lnTo>
                    <a:pt x="437324" y="73685"/>
                  </a:lnTo>
                  <a:lnTo>
                    <a:pt x="447001" y="73685"/>
                  </a:lnTo>
                  <a:lnTo>
                    <a:pt x="487121" y="88798"/>
                  </a:lnTo>
                  <a:lnTo>
                    <a:pt x="512089" y="123659"/>
                  </a:lnTo>
                  <a:lnTo>
                    <a:pt x="515848" y="142544"/>
                  </a:lnTo>
                  <a:lnTo>
                    <a:pt x="515848" y="19799"/>
                  </a:lnTo>
                  <a:lnTo>
                    <a:pt x="477977" y="4419"/>
                  </a:lnTo>
                  <a:lnTo>
                    <a:pt x="442163" y="0"/>
                  </a:lnTo>
                  <a:lnTo>
                    <a:pt x="434911" y="177"/>
                  </a:lnTo>
                  <a:lnTo>
                    <a:pt x="392518" y="8610"/>
                  </a:lnTo>
                  <a:lnTo>
                    <a:pt x="354355" y="29006"/>
                  </a:lnTo>
                  <a:lnTo>
                    <a:pt x="323786" y="59575"/>
                  </a:lnTo>
                  <a:lnTo>
                    <a:pt x="303377" y="97739"/>
                  </a:lnTo>
                  <a:lnTo>
                    <a:pt x="294944" y="140144"/>
                  </a:lnTo>
                  <a:lnTo>
                    <a:pt x="294894" y="142544"/>
                  </a:lnTo>
                  <a:lnTo>
                    <a:pt x="294944" y="228320"/>
                  </a:lnTo>
                  <a:lnTo>
                    <a:pt x="303377" y="270725"/>
                  </a:lnTo>
                  <a:lnTo>
                    <a:pt x="323786" y="308889"/>
                  </a:lnTo>
                  <a:lnTo>
                    <a:pt x="354355" y="339458"/>
                  </a:lnTo>
                  <a:lnTo>
                    <a:pt x="392518" y="359854"/>
                  </a:lnTo>
                  <a:lnTo>
                    <a:pt x="434911" y="368287"/>
                  </a:lnTo>
                  <a:lnTo>
                    <a:pt x="442163" y="368465"/>
                  </a:lnTo>
                  <a:lnTo>
                    <a:pt x="449402" y="368287"/>
                  </a:lnTo>
                  <a:lnTo>
                    <a:pt x="491807" y="359854"/>
                  </a:lnTo>
                  <a:lnTo>
                    <a:pt x="529958" y="339458"/>
                  </a:lnTo>
                  <a:lnTo>
                    <a:pt x="560539" y="308889"/>
                  </a:lnTo>
                  <a:lnTo>
                    <a:pt x="580936" y="270725"/>
                  </a:lnTo>
                  <a:lnTo>
                    <a:pt x="589368" y="228320"/>
                  </a:lnTo>
                  <a:lnTo>
                    <a:pt x="589432" y="142544"/>
                  </a:lnTo>
                  <a:close/>
                </a:path>
                <a:path w="1400175" h="1400175">
                  <a:moveTo>
                    <a:pt x="589546" y="547814"/>
                  </a:moveTo>
                  <a:lnTo>
                    <a:pt x="562279" y="516788"/>
                  </a:lnTo>
                  <a:lnTo>
                    <a:pt x="557580" y="515848"/>
                  </a:lnTo>
                  <a:lnTo>
                    <a:pt x="552704" y="515848"/>
                  </a:lnTo>
                  <a:lnTo>
                    <a:pt x="547814" y="515848"/>
                  </a:lnTo>
                  <a:lnTo>
                    <a:pt x="516788" y="543115"/>
                  </a:lnTo>
                  <a:lnTo>
                    <a:pt x="515848" y="547814"/>
                  </a:lnTo>
                  <a:lnTo>
                    <a:pt x="515848" y="852360"/>
                  </a:lnTo>
                  <a:lnTo>
                    <a:pt x="543115" y="883386"/>
                  </a:lnTo>
                  <a:lnTo>
                    <a:pt x="547814" y="884313"/>
                  </a:lnTo>
                  <a:lnTo>
                    <a:pt x="557580" y="884313"/>
                  </a:lnTo>
                  <a:lnTo>
                    <a:pt x="588606" y="857059"/>
                  </a:lnTo>
                  <a:lnTo>
                    <a:pt x="589546" y="852360"/>
                  </a:lnTo>
                  <a:lnTo>
                    <a:pt x="589546" y="547814"/>
                  </a:lnTo>
                  <a:close/>
                </a:path>
                <a:path w="1400175" h="1400175">
                  <a:moveTo>
                    <a:pt x="884313" y="1063663"/>
                  </a:moveTo>
                  <a:lnTo>
                    <a:pt x="857059" y="1032637"/>
                  </a:lnTo>
                  <a:lnTo>
                    <a:pt x="852360" y="1031709"/>
                  </a:lnTo>
                  <a:lnTo>
                    <a:pt x="847471" y="1031709"/>
                  </a:lnTo>
                  <a:lnTo>
                    <a:pt x="842581" y="1031709"/>
                  </a:lnTo>
                  <a:lnTo>
                    <a:pt x="811555" y="1058964"/>
                  </a:lnTo>
                  <a:lnTo>
                    <a:pt x="810628" y="1063663"/>
                  </a:lnTo>
                  <a:lnTo>
                    <a:pt x="810628" y="1368209"/>
                  </a:lnTo>
                  <a:lnTo>
                    <a:pt x="837882" y="1399235"/>
                  </a:lnTo>
                  <a:lnTo>
                    <a:pt x="842581" y="1400175"/>
                  </a:lnTo>
                  <a:lnTo>
                    <a:pt x="852360" y="1400175"/>
                  </a:lnTo>
                  <a:lnTo>
                    <a:pt x="883386" y="1372908"/>
                  </a:lnTo>
                  <a:lnTo>
                    <a:pt x="884313" y="1368209"/>
                  </a:lnTo>
                  <a:lnTo>
                    <a:pt x="884313" y="1063663"/>
                  </a:lnTo>
                  <a:close/>
                </a:path>
                <a:path w="1400175" h="1400175">
                  <a:moveTo>
                    <a:pt x="884313" y="31953"/>
                  </a:moveTo>
                  <a:lnTo>
                    <a:pt x="857059" y="927"/>
                  </a:lnTo>
                  <a:lnTo>
                    <a:pt x="852360" y="0"/>
                  </a:lnTo>
                  <a:lnTo>
                    <a:pt x="842581" y="0"/>
                  </a:lnTo>
                  <a:lnTo>
                    <a:pt x="811555" y="27254"/>
                  </a:lnTo>
                  <a:lnTo>
                    <a:pt x="810628" y="31953"/>
                  </a:lnTo>
                  <a:lnTo>
                    <a:pt x="810628" y="336499"/>
                  </a:lnTo>
                  <a:lnTo>
                    <a:pt x="837882" y="367525"/>
                  </a:lnTo>
                  <a:lnTo>
                    <a:pt x="842581" y="368465"/>
                  </a:lnTo>
                  <a:lnTo>
                    <a:pt x="847471" y="368465"/>
                  </a:lnTo>
                  <a:lnTo>
                    <a:pt x="852360" y="368465"/>
                  </a:lnTo>
                  <a:lnTo>
                    <a:pt x="883386" y="341210"/>
                  </a:lnTo>
                  <a:lnTo>
                    <a:pt x="884313" y="336499"/>
                  </a:lnTo>
                  <a:lnTo>
                    <a:pt x="884313" y="31953"/>
                  </a:lnTo>
                  <a:close/>
                </a:path>
                <a:path w="1400175" h="1400175">
                  <a:moveTo>
                    <a:pt x="1105281" y="658406"/>
                  </a:moveTo>
                  <a:lnTo>
                    <a:pt x="1099058" y="620458"/>
                  </a:lnTo>
                  <a:lnTo>
                    <a:pt x="1085608" y="589546"/>
                  </a:lnTo>
                  <a:lnTo>
                    <a:pt x="1084440" y="587476"/>
                  </a:lnTo>
                  <a:lnTo>
                    <a:pt x="1056982" y="554024"/>
                  </a:lnTo>
                  <a:lnTo>
                    <a:pt x="1031709" y="535647"/>
                  </a:lnTo>
                  <a:lnTo>
                    <a:pt x="1031709" y="658406"/>
                  </a:lnTo>
                  <a:lnTo>
                    <a:pt x="1031709" y="741768"/>
                  </a:lnTo>
                  <a:lnTo>
                    <a:pt x="1016596" y="781900"/>
                  </a:lnTo>
                  <a:lnTo>
                    <a:pt x="981748" y="806869"/>
                  </a:lnTo>
                  <a:lnTo>
                    <a:pt x="962850" y="810628"/>
                  </a:lnTo>
                  <a:lnTo>
                    <a:pt x="953173" y="810628"/>
                  </a:lnTo>
                  <a:lnTo>
                    <a:pt x="913041" y="795515"/>
                  </a:lnTo>
                  <a:lnTo>
                    <a:pt x="888072" y="760666"/>
                  </a:lnTo>
                  <a:lnTo>
                    <a:pt x="884313" y="741768"/>
                  </a:lnTo>
                  <a:lnTo>
                    <a:pt x="884313" y="658406"/>
                  </a:lnTo>
                  <a:lnTo>
                    <a:pt x="899426" y="618274"/>
                  </a:lnTo>
                  <a:lnTo>
                    <a:pt x="934275" y="593305"/>
                  </a:lnTo>
                  <a:lnTo>
                    <a:pt x="953173" y="589546"/>
                  </a:lnTo>
                  <a:lnTo>
                    <a:pt x="962850" y="589546"/>
                  </a:lnTo>
                  <a:lnTo>
                    <a:pt x="1002982" y="604647"/>
                  </a:lnTo>
                  <a:lnTo>
                    <a:pt x="1027950" y="639508"/>
                  </a:lnTo>
                  <a:lnTo>
                    <a:pt x="1031709" y="658406"/>
                  </a:lnTo>
                  <a:lnTo>
                    <a:pt x="1031709" y="535647"/>
                  </a:lnTo>
                  <a:lnTo>
                    <a:pt x="993838" y="520268"/>
                  </a:lnTo>
                  <a:lnTo>
                    <a:pt x="958011" y="515848"/>
                  </a:lnTo>
                  <a:lnTo>
                    <a:pt x="950772" y="516026"/>
                  </a:lnTo>
                  <a:lnTo>
                    <a:pt x="908367" y="524459"/>
                  </a:lnTo>
                  <a:lnTo>
                    <a:pt x="870204" y="544855"/>
                  </a:lnTo>
                  <a:lnTo>
                    <a:pt x="839635" y="575437"/>
                  </a:lnTo>
                  <a:lnTo>
                    <a:pt x="819238" y="613587"/>
                  </a:lnTo>
                  <a:lnTo>
                    <a:pt x="810806" y="655993"/>
                  </a:lnTo>
                  <a:lnTo>
                    <a:pt x="810742" y="658406"/>
                  </a:lnTo>
                  <a:lnTo>
                    <a:pt x="810806" y="744169"/>
                  </a:lnTo>
                  <a:lnTo>
                    <a:pt x="819238" y="786574"/>
                  </a:lnTo>
                  <a:lnTo>
                    <a:pt x="839635" y="824738"/>
                  </a:lnTo>
                  <a:lnTo>
                    <a:pt x="870204" y="855306"/>
                  </a:lnTo>
                  <a:lnTo>
                    <a:pt x="908367" y="875703"/>
                  </a:lnTo>
                  <a:lnTo>
                    <a:pt x="950772" y="884135"/>
                  </a:lnTo>
                  <a:lnTo>
                    <a:pt x="958011" y="884313"/>
                  </a:lnTo>
                  <a:lnTo>
                    <a:pt x="965250" y="884135"/>
                  </a:lnTo>
                  <a:lnTo>
                    <a:pt x="1007656" y="875703"/>
                  </a:lnTo>
                  <a:lnTo>
                    <a:pt x="1045819" y="855306"/>
                  </a:lnTo>
                  <a:lnTo>
                    <a:pt x="1076388" y="824738"/>
                  </a:lnTo>
                  <a:lnTo>
                    <a:pt x="1085608" y="810628"/>
                  </a:lnTo>
                  <a:lnTo>
                    <a:pt x="1087996" y="806411"/>
                  </a:lnTo>
                  <a:lnTo>
                    <a:pt x="1102563" y="765683"/>
                  </a:lnTo>
                  <a:lnTo>
                    <a:pt x="1105217" y="744169"/>
                  </a:lnTo>
                  <a:lnTo>
                    <a:pt x="1105281" y="658406"/>
                  </a:lnTo>
                  <a:close/>
                </a:path>
                <a:path w="1400175" h="1400175">
                  <a:moveTo>
                    <a:pt x="1400060" y="1174254"/>
                  </a:moveTo>
                  <a:lnTo>
                    <a:pt x="1393825" y="1136307"/>
                  </a:lnTo>
                  <a:lnTo>
                    <a:pt x="1375333" y="1097203"/>
                  </a:lnTo>
                  <a:lnTo>
                    <a:pt x="1346288" y="1065161"/>
                  </a:lnTo>
                  <a:lnTo>
                    <a:pt x="1326476" y="1051496"/>
                  </a:lnTo>
                  <a:lnTo>
                    <a:pt x="1326476" y="1174254"/>
                  </a:lnTo>
                  <a:lnTo>
                    <a:pt x="1326476" y="1257630"/>
                  </a:lnTo>
                  <a:lnTo>
                    <a:pt x="1311376" y="1297749"/>
                  </a:lnTo>
                  <a:lnTo>
                    <a:pt x="1276515" y="1322717"/>
                  </a:lnTo>
                  <a:lnTo>
                    <a:pt x="1257630" y="1326476"/>
                  </a:lnTo>
                  <a:lnTo>
                    <a:pt x="1247952" y="1326476"/>
                  </a:lnTo>
                  <a:lnTo>
                    <a:pt x="1207820" y="1311376"/>
                  </a:lnTo>
                  <a:lnTo>
                    <a:pt x="1182852" y="1276515"/>
                  </a:lnTo>
                  <a:lnTo>
                    <a:pt x="1179093" y="1257630"/>
                  </a:lnTo>
                  <a:lnTo>
                    <a:pt x="1179093" y="1174254"/>
                  </a:lnTo>
                  <a:lnTo>
                    <a:pt x="1194206" y="1134122"/>
                  </a:lnTo>
                  <a:lnTo>
                    <a:pt x="1229055" y="1109154"/>
                  </a:lnTo>
                  <a:lnTo>
                    <a:pt x="1247952" y="1105395"/>
                  </a:lnTo>
                  <a:lnTo>
                    <a:pt x="1257630" y="1105395"/>
                  </a:lnTo>
                  <a:lnTo>
                    <a:pt x="1297749" y="1120508"/>
                  </a:lnTo>
                  <a:lnTo>
                    <a:pt x="1322717" y="1155357"/>
                  </a:lnTo>
                  <a:lnTo>
                    <a:pt x="1326476" y="1174254"/>
                  </a:lnTo>
                  <a:lnTo>
                    <a:pt x="1326476" y="1051496"/>
                  </a:lnTo>
                  <a:lnTo>
                    <a:pt x="1288605" y="1036129"/>
                  </a:lnTo>
                  <a:lnTo>
                    <a:pt x="1252791" y="1031709"/>
                  </a:lnTo>
                  <a:lnTo>
                    <a:pt x="1245539" y="1031887"/>
                  </a:lnTo>
                  <a:lnTo>
                    <a:pt x="1203147" y="1040320"/>
                  </a:lnTo>
                  <a:lnTo>
                    <a:pt x="1164983" y="1060716"/>
                  </a:lnTo>
                  <a:lnTo>
                    <a:pt x="1134402" y="1091285"/>
                  </a:lnTo>
                  <a:lnTo>
                    <a:pt x="1114005" y="1129449"/>
                  </a:lnTo>
                  <a:lnTo>
                    <a:pt x="1105573" y="1171854"/>
                  </a:lnTo>
                  <a:lnTo>
                    <a:pt x="1105522" y="1174254"/>
                  </a:lnTo>
                  <a:lnTo>
                    <a:pt x="1105573" y="1260030"/>
                  </a:lnTo>
                  <a:lnTo>
                    <a:pt x="1114005" y="1302435"/>
                  </a:lnTo>
                  <a:lnTo>
                    <a:pt x="1134402" y="1340586"/>
                  </a:lnTo>
                  <a:lnTo>
                    <a:pt x="1164983" y="1371168"/>
                  </a:lnTo>
                  <a:lnTo>
                    <a:pt x="1203134" y="1391564"/>
                  </a:lnTo>
                  <a:lnTo>
                    <a:pt x="1245539" y="1399997"/>
                  </a:lnTo>
                  <a:lnTo>
                    <a:pt x="1252791" y="1400175"/>
                  </a:lnTo>
                  <a:lnTo>
                    <a:pt x="1260030" y="1399997"/>
                  </a:lnTo>
                  <a:lnTo>
                    <a:pt x="1302435" y="1391564"/>
                  </a:lnTo>
                  <a:lnTo>
                    <a:pt x="1340586" y="1371168"/>
                  </a:lnTo>
                  <a:lnTo>
                    <a:pt x="1371168" y="1340586"/>
                  </a:lnTo>
                  <a:lnTo>
                    <a:pt x="1391564" y="1302435"/>
                  </a:lnTo>
                  <a:lnTo>
                    <a:pt x="1399997" y="1260030"/>
                  </a:lnTo>
                  <a:lnTo>
                    <a:pt x="1400060" y="1174254"/>
                  </a:lnTo>
                  <a:close/>
                </a:path>
                <a:path w="1400175" h="1400175">
                  <a:moveTo>
                    <a:pt x="1400060" y="142544"/>
                  </a:moveTo>
                  <a:lnTo>
                    <a:pt x="1393825" y="104597"/>
                  </a:lnTo>
                  <a:lnTo>
                    <a:pt x="1375333" y="65506"/>
                  </a:lnTo>
                  <a:lnTo>
                    <a:pt x="1346288" y="33451"/>
                  </a:lnTo>
                  <a:lnTo>
                    <a:pt x="1326476" y="19799"/>
                  </a:lnTo>
                  <a:lnTo>
                    <a:pt x="1326476" y="142544"/>
                  </a:lnTo>
                  <a:lnTo>
                    <a:pt x="1326476" y="225920"/>
                  </a:lnTo>
                  <a:lnTo>
                    <a:pt x="1311376" y="266039"/>
                  </a:lnTo>
                  <a:lnTo>
                    <a:pt x="1276515" y="291007"/>
                  </a:lnTo>
                  <a:lnTo>
                    <a:pt x="1257630" y="294767"/>
                  </a:lnTo>
                  <a:lnTo>
                    <a:pt x="1247952" y="294767"/>
                  </a:lnTo>
                  <a:lnTo>
                    <a:pt x="1207820" y="279666"/>
                  </a:lnTo>
                  <a:lnTo>
                    <a:pt x="1182852" y="244805"/>
                  </a:lnTo>
                  <a:lnTo>
                    <a:pt x="1179093" y="225920"/>
                  </a:lnTo>
                  <a:lnTo>
                    <a:pt x="1179093" y="142544"/>
                  </a:lnTo>
                  <a:lnTo>
                    <a:pt x="1194206" y="102425"/>
                  </a:lnTo>
                  <a:lnTo>
                    <a:pt x="1229055" y="77444"/>
                  </a:lnTo>
                  <a:lnTo>
                    <a:pt x="1247952" y="73685"/>
                  </a:lnTo>
                  <a:lnTo>
                    <a:pt x="1257630" y="73685"/>
                  </a:lnTo>
                  <a:lnTo>
                    <a:pt x="1297749" y="88798"/>
                  </a:lnTo>
                  <a:lnTo>
                    <a:pt x="1322717" y="123659"/>
                  </a:lnTo>
                  <a:lnTo>
                    <a:pt x="1326476" y="142544"/>
                  </a:lnTo>
                  <a:lnTo>
                    <a:pt x="1326476" y="19799"/>
                  </a:lnTo>
                  <a:lnTo>
                    <a:pt x="1288605" y="4419"/>
                  </a:lnTo>
                  <a:lnTo>
                    <a:pt x="1252791" y="0"/>
                  </a:lnTo>
                  <a:lnTo>
                    <a:pt x="1245539" y="177"/>
                  </a:lnTo>
                  <a:lnTo>
                    <a:pt x="1203147" y="8610"/>
                  </a:lnTo>
                  <a:lnTo>
                    <a:pt x="1164983" y="29006"/>
                  </a:lnTo>
                  <a:lnTo>
                    <a:pt x="1134402" y="59575"/>
                  </a:lnTo>
                  <a:lnTo>
                    <a:pt x="1114005" y="97739"/>
                  </a:lnTo>
                  <a:lnTo>
                    <a:pt x="1105573" y="140144"/>
                  </a:lnTo>
                  <a:lnTo>
                    <a:pt x="1105522" y="142544"/>
                  </a:lnTo>
                  <a:lnTo>
                    <a:pt x="1105573" y="228320"/>
                  </a:lnTo>
                  <a:lnTo>
                    <a:pt x="1114005" y="270725"/>
                  </a:lnTo>
                  <a:lnTo>
                    <a:pt x="1134402" y="308889"/>
                  </a:lnTo>
                  <a:lnTo>
                    <a:pt x="1164983" y="339458"/>
                  </a:lnTo>
                  <a:lnTo>
                    <a:pt x="1203134" y="359854"/>
                  </a:lnTo>
                  <a:lnTo>
                    <a:pt x="1245539" y="368287"/>
                  </a:lnTo>
                  <a:lnTo>
                    <a:pt x="1252791" y="368465"/>
                  </a:lnTo>
                  <a:lnTo>
                    <a:pt x="1260030" y="368287"/>
                  </a:lnTo>
                  <a:lnTo>
                    <a:pt x="1302435" y="359854"/>
                  </a:lnTo>
                  <a:lnTo>
                    <a:pt x="1340586" y="339458"/>
                  </a:lnTo>
                  <a:lnTo>
                    <a:pt x="1371168" y="308889"/>
                  </a:lnTo>
                  <a:lnTo>
                    <a:pt x="1391564" y="270725"/>
                  </a:lnTo>
                  <a:lnTo>
                    <a:pt x="1399997" y="228320"/>
                  </a:lnTo>
                  <a:lnTo>
                    <a:pt x="1400060" y="142544"/>
                  </a:lnTo>
                  <a:close/>
                </a:path>
                <a:path w="1400175" h="1400175">
                  <a:moveTo>
                    <a:pt x="1400175" y="547814"/>
                  </a:moveTo>
                  <a:lnTo>
                    <a:pt x="1372908" y="516788"/>
                  </a:lnTo>
                  <a:lnTo>
                    <a:pt x="1368209" y="515848"/>
                  </a:lnTo>
                  <a:lnTo>
                    <a:pt x="1363332" y="515848"/>
                  </a:lnTo>
                  <a:lnTo>
                    <a:pt x="1358442" y="515848"/>
                  </a:lnTo>
                  <a:lnTo>
                    <a:pt x="1327416" y="543115"/>
                  </a:lnTo>
                  <a:lnTo>
                    <a:pt x="1326476" y="547814"/>
                  </a:lnTo>
                  <a:lnTo>
                    <a:pt x="1326476" y="852360"/>
                  </a:lnTo>
                  <a:lnTo>
                    <a:pt x="1353743" y="883386"/>
                  </a:lnTo>
                  <a:lnTo>
                    <a:pt x="1358442" y="884313"/>
                  </a:lnTo>
                  <a:lnTo>
                    <a:pt x="1368209" y="884313"/>
                  </a:lnTo>
                  <a:lnTo>
                    <a:pt x="1399235" y="857059"/>
                  </a:lnTo>
                  <a:lnTo>
                    <a:pt x="1400175" y="852360"/>
                  </a:lnTo>
                  <a:lnTo>
                    <a:pt x="1400175" y="547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526399" y="6427654"/>
            <a:ext cx="2190750" cy="2190750"/>
            <a:chOff x="3526399" y="6427654"/>
            <a:chExt cx="2190750" cy="2190750"/>
          </a:xfrm>
        </p:grpSpPr>
        <p:sp>
          <p:nvSpPr>
            <p:cNvPr id="15" name="object 15"/>
            <p:cNvSpPr/>
            <p:nvPr/>
          </p:nvSpPr>
          <p:spPr>
            <a:xfrm>
              <a:off x="3526399" y="6427654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49" y="2190749"/>
                  </a:moveTo>
                  <a:lnTo>
                    <a:pt x="0" y="2190749"/>
                  </a:lnTo>
                  <a:lnTo>
                    <a:pt x="0" y="0"/>
                  </a:lnTo>
                  <a:lnTo>
                    <a:pt x="2190749" y="0"/>
                  </a:lnTo>
                  <a:lnTo>
                    <a:pt x="2190749" y="219074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31399" y="6730428"/>
              <a:ext cx="1581150" cy="1581150"/>
            </a:xfrm>
            <a:custGeom>
              <a:avLst/>
              <a:gdLst/>
              <a:ahLst/>
              <a:cxnLst/>
              <a:rect l="l" t="t" r="r" b="b"/>
              <a:pathLst>
                <a:path w="1581150" h="1581150">
                  <a:moveTo>
                    <a:pt x="972439" y="790549"/>
                  </a:moveTo>
                  <a:lnTo>
                    <a:pt x="965936" y="742238"/>
                  </a:lnTo>
                  <a:lnTo>
                    <a:pt x="947585" y="698817"/>
                  </a:lnTo>
                  <a:lnTo>
                    <a:pt x="919124" y="662012"/>
                  </a:lnTo>
                  <a:lnTo>
                    <a:pt x="882307" y="633577"/>
                  </a:lnTo>
                  <a:lnTo>
                    <a:pt x="838860" y="615238"/>
                  </a:lnTo>
                  <a:lnTo>
                    <a:pt x="790536" y="608749"/>
                  </a:lnTo>
                  <a:lnTo>
                    <a:pt x="742226" y="615238"/>
                  </a:lnTo>
                  <a:lnTo>
                    <a:pt x="698804" y="633577"/>
                  </a:lnTo>
                  <a:lnTo>
                    <a:pt x="662000" y="662012"/>
                  </a:lnTo>
                  <a:lnTo>
                    <a:pt x="633564" y="698817"/>
                  </a:lnTo>
                  <a:lnTo>
                    <a:pt x="615238" y="742238"/>
                  </a:lnTo>
                  <a:lnTo>
                    <a:pt x="608736" y="790549"/>
                  </a:lnTo>
                  <a:lnTo>
                    <a:pt x="615238" y="838911"/>
                  </a:lnTo>
                  <a:lnTo>
                    <a:pt x="633564" y="882357"/>
                  </a:lnTo>
                  <a:lnTo>
                    <a:pt x="662000" y="919175"/>
                  </a:lnTo>
                  <a:lnTo>
                    <a:pt x="698804" y="947623"/>
                  </a:lnTo>
                  <a:lnTo>
                    <a:pt x="742226" y="965962"/>
                  </a:lnTo>
                  <a:lnTo>
                    <a:pt x="790536" y="972451"/>
                  </a:lnTo>
                  <a:lnTo>
                    <a:pt x="838860" y="965962"/>
                  </a:lnTo>
                  <a:lnTo>
                    <a:pt x="882307" y="947623"/>
                  </a:lnTo>
                  <a:lnTo>
                    <a:pt x="919124" y="919175"/>
                  </a:lnTo>
                  <a:lnTo>
                    <a:pt x="947585" y="882357"/>
                  </a:lnTo>
                  <a:lnTo>
                    <a:pt x="965936" y="838911"/>
                  </a:lnTo>
                  <a:lnTo>
                    <a:pt x="972439" y="790549"/>
                  </a:lnTo>
                  <a:close/>
                </a:path>
                <a:path w="1581150" h="1581150">
                  <a:moveTo>
                    <a:pt x="1275359" y="790549"/>
                  </a:moveTo>
                  <a:lnTo>
                    <a:pt x="1273136" y="743864"/>
                  </a:lnTo>
                  <a:lnTo>
                    <a:pt x="1266621" y="698436"/>
                  </a:lnTo>
                  <a:lnTo>
                    <a:pt x="1256004" y="654469"/>
                  </a:lnTo>
                  <a:lnTo>
                    <a:pt x="1241475" y="612152"/>
                  </a:lnTo>
                  <a:lnTo>
                    <a:pt x="1223264" y="571703"/>
                  </a:lnTo>
                  <a:lnTo>
                    <a:pt x="1201572" y="533323"/>
                  </a:lnTo>
                  <a:lnTo>
                    <a:pt x="1176578" y="497217"/>
                  </a:lnTo>
                  <a:lnTo>
                    <a:pt x="1154150" y="470344"/>
                  </a:lnTo>
                  <a:lnTo>
                    <a:pt x="1154150" y="790549"/>
                  </a:lnTo>
                  <a:lnTo>
                    <a:pt x="1151039" y="838568"/>
                  </a:lnTo>
                  <a:lnTo>
                    <a:pt x="1141831" y="885139"/>
                  </a:lnTo>
                  <a:lnTo>
                    <a:pt x="1126705" y="929817"/>
                  </a:lnTo>
                  <a:lnTo>
                    <a:pt x="1105852" y="972108"/>
                  </a:lnTo>
                  <a:lnTo>
                    <a:pt x="1079461" y="1011567"/>
                  </a:lnTo>
                  <a:lnTo>
                    <a:pt x="1047711" y="1047737"/>
                  </a:lnTo>
                  <a:lnTo>
                    <a:pt x="1011555" y="1079474"/>
                  </a:lnTo>
                  <a:lnTo>
                    <a:pt x="972096" y="1105865"/>
                  </a:lnTo>
                  <a:lnTo>
                    <a:pt x="929805" y="1126718"/>
                  </a:lnTo>
                  <a:lnTo>
                    <a:pt x="885151" y="1141844"/>
                  </a:lnTo>
                  <a:lnTo>
                    <a:pt x="838581" y="1151064"/>
                  </a:lnTo>
                  <a:lnTo>
                    <a:pt x="790587" y="1154176"/>
                  </a:lnTo>
                  <a:lnTo>
                    <a:pt x="742581" y="1151064"/>
                  </a:lnTo>
                  <a:lnTo>
                    <a:pt x="696010" y="1141844"/>
                  </a:lnTo>
                  <a:lnTo>
                    <a:pt x="651344" y="1126718"/>
                  </a:lnTo>
                  <a:lnTo>
                    <a:pt x="609041" y="1105865"/>
                  </a:lnTo>
                  <a:lnTo>
                    <a:pt x="569569" y="1079474"/>
                  </a:lnTo>
                  <a:lnTo>
                    <a:pt x="533412" y="1047737"/>
                  </a:lnTo>
                  <a:lnTo>
                    <a:pt x="501688" y="1011567"/>
                  </a:lnTo>
                  <a:lnTo>
                    <a:pt x="475297" y="972108"/>
                  </a:lnTo>
                  <a:lnTo>
                    <a:pt x="454418" y="929817"/>
                  </a:lnTo>
                  <a:lnTo>
                    <a:pt x="439280" y="885151"/>
                  </a:lnTo>
                  <a:lnTo>
                    <a:pt x="430047" y="838568"/>
                  </a:lnTo>
                  <a:lnTo>
                    <a:pt x="426923" y="790549"/>
                  </a:lnTo>
                  <a:lnTo>
                    <a:pt x="430047" y="742569"/>
                  </a:lnTo>
                  <a:lnTo>
                    <a:pt x="439280" y="695998"/>
                  </a:lnTo>
                  <a:lnTo>
                    <a:pt x="454418" y="651332"/>
                  </a:lnTo>
                  <a:lnTo>
                    <a:pt x="475284" y="609041"/>
                  </a:lnTo>
                  <a:lnTo>
                    <a:pt x="501688" y="569595"/>
                  </a:lnTo>
                  <a:lnTo>
                    <a:pt x="533412" y="533463"/>
                  </a:lnTo>
                  <a:lnTo>
                    <a:pt x="569569" y="501688"/>
                  </a:lnTo>
                  <a:lnTo>
                    <a:pt x="609041" y="475272"/>
                  </a:lnTo>
                  <a:lnTo>
                    <a:pt x="651344" y="454393"/>
                  </a:lnTo>
                  <a:lnTo>
                    <a:pt x="696010" y="439254"/>
                  </a:lnTo>
                  <a:lnTo>
                    <a:pt x="742581" y="430047"/>
                  </a:lnTo>
                  <a:lnTo>
                    <a:pt x="790587" y="426923"/>
                  </a:lnTo>
                  <a:lnTo>
                    <a:pt x="838581" y="430047"/>
                  </a:lnTo>
                  <a:lnTo>
                    <a:pt x="885151" y="439254"/>
                  </a:lnTo>
                  <a:lnTo>
                    <a:pt x="929805" y="454393"/>
                  </a:lnTo>
                  <a:lnTo>
                    <a:pt x="972096" y="475272"/>
                  </a:lnTo>
                  <a:lnTo>
                    <a:pt x="1011555" y="501688"/>
                  </a:lnTo>
                  <a:lnTo>
                    <a:pt x="1047711" y="533463"/>
                  </a:lnTo>
                  <a:lnTo>
                    <a:pt x="1079461" y="569595"/>
                  </a:lnTo>
                  <a:lnTo>
                    <a:pt x="1105852" y="609041"/>
                  </a:lnTo>
                  <a:lnTo>
                    <a:pt x="1126705" y="651332"/>
                  </a:lnTo>
                  <a:lnTo>
                    <a:pt x="1141831" y="695998"/>
                  </a:lnTo>
                  <a:lnTo>
                    <a:pt x="1151039" y="742569"/>
                  </a:lnTo>
                  <a:lnTo>
                    <a:pt x="1154150" y="790549"/>
                  </a:lnTo>
                  <a:lnTo>
                    <a:pt x="1154150" y="470344"/>
                  </a:lnTo>
                  <a:lnTo>
                    <a:pt x="1117549" y="432612"/>
                  </a:lnTo>
                  <a:lnTo>
                    <a:pt x="1083919" y="404533"/>
                  </a:lnTo>
                  <a:lnTo>
                    <a:pt x="1047813" y="379539"/>
                  </a:lnTo>
                  <a:lnTo>
                    <a:pt x="1009446" y="357835"/>
                  </a:lnTo>
                  <a:lnTo>
                    <a:pt x="968997" y="339623"/>
                  </a:lnTo>
                  <a:lnTo>
                    <a:pt x="926680" y="325094"/>
                  </a:lnTo>
                  <a:lnTo>
                    <a:pt x="882713" y="314464"/>
                  </a:lnTo>
                  <a:lnTo>
                    <a:pt x="837272" y="307949"/>
                  </a:lnTo>
                  <a:lnTo>
                    <a:pt x="790587" y="305727"/>
                  </a:lnTo>
                  <a:lnTo>
                    <a:pt x="743889" y="307949"/>
                  </a:lnTo>
                  <a:lnTo>
                    <a:pt x="698449" y="314464"/>
                  </a:lnTo>
                  <a:lnTo>
                    <a:pt x="654469" y="325094"/>
                  </a:lnTo>
                  <a:lnTo>
                    <a:pt x="612152" y="339623"/>
                  </a:lnTo>
                  <a:lnTo>
                    <a:pt x="571703" y="357835"/>
                  </a:lnTo>
                  <a:lnTo>
                    <a:pt x="533311" y="379539"/>
                  </a:lnTo>
                  <a:lnTo>
                    <a:pt x="497192" y="404533"/>
                  </a:lnTo>
                  <a:lnTo>
                    <a:pt x="463562" y="432612"/>
                  </a:lnTo>
                  <a:lnTo>
                    <a:pt x="432600" y="463575"/>
                  </a:lnTo>
                  <a:lnTo>
                    <a:pt x="404520" y="497217"/>
                  </a:lnTo>
                  <a:lnTo>
                    <a:pt x="379526" y="533323"/>
                  </a:lnTo>
                  <a:lnTo>
                    <a:pt x="357822" y="571703"/>
                  </a:lnTo>
                  <a:lnTo>
                    <a:pt x="339610" y="612152"/>
                  </a:lnTo>
                  <a:lnTo>
                    <a:pt x="325081" y="654469"/>
                  </a:lnTo>
                  <a:lnTo>
                    <a:pt x="314464" y="698436"/>
                  </a:lnTo>
                  <a:lnTo>
                    <a:pt x="307936" y="743864"/>
                  </a:lnTo>
                  <a:lnTo>
                    <a:pt x="305714" y="790549"/>
                  </a:lnTo>
                  <a:lnTo>
                    <a:pt x="307936" y="837247"/>
                  </a:lnTo>
                  <a:lnTo>
                    <a:pt x="314464" y="882688"/>
                  </a:lnTo>
                  <a:lnTo>
                    <a:pt x="325081" y="926668"/>
                  </a:lnTo>
                  <a:lnTo>
                    <a:pt x="339610" y="968997"/>
                  </a:lnTo>
                  <a:lnTo>
                    <a:pt x="357822" y="1009446"/>
                  </a:lnTo>
                  <a:lnTo>
                    <a:pt x="379463" y="1047737"/>
                  </a:lnTo>
                  <a:lnTo>
                    <a:pt x="404520" y="1083957"/>
                  </a:lnTo>
                  <a:lnTo>
                    <a:pt x="432600" y="1117600"/>
                  </a:lnTo>
                  <a:lnTo>
                    <a:pt x="463562" y="1148562"/>
                  </a:lnTo>
                  <a:lnTo>
                    <a:pt x="497192" y="1176655"/>
                  </a:lnTo>
                  <a:lnTo>
                    <a:pt x="533311" y="1201648"/>
                  </a:lnTo>
                  <a:lnTo>
                    <a:pt x="571690" y="1223352"/>
                  </a:lnTo>
                  <a:lnTo>
                    <a:pt x="612152" y="1241577"/>
                  </a:lnTo>
                  <a:lnTo>
                    <a:pt x="654469" y="1256106"/>
                  </a:lnTo>
                  <a:lnTo>
                    <a:pt x="698449" y="1266723"/>
                  </a:lnTo>
                  <a:lnTo>
                    <a:pt x="743889" y="1273251"/>
                  </a:lnTo>
                  <a:lnTo>
                    <a:pt x="790587" y="1275473"/>
                  </a:lnTo>
                  <a:lnTo>
                    <a:pt x="837272" y="1273251"/>
                  </a:lnTo>
                  <a:lnTo>
                    <a:pt x="882700" y="1266723"/>
                  </a:lnTo>
                  <a:lnTo>
                    <a:pt x="926680" y="1256106"/>
                  </a:lnTo>
                  <a:lnTo>
                    <a:pt x="968984" y="1241577"/>
                  </a:lnTo>
                  <a:lnTo>
                    <a:pt x="1009434" y="1223365"/>
                  </a:lnTo>
                  <a:lnTo>
                    <a:pt x="1047813" y="1201648"/>
                  </a:lnTo>
                  <a:lnTo>
                    <a:pt x="1083919" y="1176655"/>
                  </a:lnTo>
                  <a:lnTo>
                    <a:pt x="1117549" y="1148575"/>
                  </a:lnTo>
                  <a:lnTo>
                    <a:pt x="1148499" y="1117600"/>
                  </a:lnTo>
                  <a:lnTo>
                    <a:pt x="1176578" y="1083957"/>
                  </a:lnTo>
                  <a:lnTo>
                    <a:pt x="1201572" y="1047838"/>
                  </a:lnTo>
                  <a:lnTo>
                    <a:pt x="1223264" y="1009459"/>
                  </a:lnTo>
                  <a:lnTo>
                    <a:pt x="1241475" y="968997"/>
                  </a:lnTo>
                  <a:lnTo>
                    <a:pt x="1256004" y="926680"/>
                  </a:lnTo>
                  <a:lnTo>
                    <a:pt x="1266621" y="882688"/>
                  </a:lnTo>
                  <a:lnTo>
                    <a:pt x="1273136" y="837247"/>
                  </a:lnTo>
                  <a:lnTo>
                    <a:pt x="1275359" y="790549"/>
                  </a:lnTo>
                  <a:close/>
                </a:path>
                <a:path w="1581150" h="1581150">
                  <a:moveTo>
                    <a:pt x="1581073" y="790549"/>
                  </a:moveTo>
                  <a:lnTo>
                    <a:pt x="1579626" y="742403"/>
                  </a:lnTo>
                  <a:lnTo>
                    <a:pt x="1575358" y="695007"/>
                  </a:lnTo>
                  <a:lnTo>
                    <a:pt x="1568335" y="648462"/>
                  </a:lnTo>
                  <a:lnTo>
                    <a:pt x="1558658" y="602843"/>
                  </a:lnTo>
                  <a:lnTo>
                    <a:pt x="1546390" y="558228"/>
                  </a:lnTo>
                  <a:lnTo>
                    <a:pt x="1531620" y="514718"/>
                  </a:lnTo>
                  <a:lnTo>
                    <a:pt x="1514436" y="472376"/>
                  </a:lnTo>
                  <a:lnTo>
                    <a:pt x="1494929" y="431304"/>
                  </a:lnTo>
                  <a:lnTo>
                    <a:pt x="1473161" y="391566"/>
                  </a:lnTo>
                  <a:lnTo>
                    <a:pt x="1459865" y="370293"/>
                  </a:lnTo>
                  <a:lnTo>
                    <a:pt x="1459865" y="790549"/>
                  </a:lnTo>
                  <a:lnTo>
                    <a:pt x="1457756" y="844448"/>
                  </a:lnTo>
                  <a:lnTo>
                    <a:pt x="1451419" y="897585"/>
                  </a:lnTo>
                  <a:lnTo>
                    <a:pt x="1440878" y="949807"/>
                  </a:lnTo>
                  <a:lnTo>
                    <a:pt x="1426159" y="1000988"/>
                  </a:lnTo>
                  <a:lnTo>
                    <a:pt x="1407274" y="1051001"/>
                  </a:lnTo>
                  <a:lnTo>
                    <a:pt x="1385328" y="1097838"/>
                  </a:lnTo>
                  <a:lnTo>
                    <a:pt x="1359954" y="1142644"/>
                  </a:lnTo>
                  <a:lnTo>
                    <a:pt x="1331214" y="1185316"/>
                  </a:lnTo>
                  <a:lnTo>
                    <a:pt x="1299159" y="1225765"/>
                  </a:lnTo>
                  <a:lnTo>
                    <a:pt x="1263878" y="1263891"/>
                  </a:lnTo>
                  <a:lnTo>
                    <a:pt x="1225740" y="1299171"/>
                  </a:lnTo>
                  <a:lnTo>
                    <a:pt x="1185303" y="1331226"/>
                  </a:lnTo>
                  <a:lnTo>
                    <a:pt x="1142631" y="1359992"/>
                  </a:lnTo>
                  <a:lnTo>
                    <a:pt x="1097826" y="1385392"/>
                  </a:lnTo>
                  <a:lnTo>
                    <a:pt x="1050988" y="1407388"/>
                  </a:lnTo>
                  <a:lnTo>
                    <a:pt x="1000937" y="1426235"/>
                  </a:lnTo>
                  <a:lnTo>
                    <a:pt x="949744" y="1440916"/>
                  </a:lnTo>
                  <a:lnTo>
                    <a:pt x="897547" y="1451444"/>
                  </a:lnTo>
                  <a:lnTo>
                    <a:pt x="844461" y="1457769"/>
                  </a:lnTo>
                  <a:lnTo>
                    <a:pt x="790587" y="1459890"/>
                  </a:lnTo>
                  <a:lnTo>
                    <a:pt x="736688" y="1457769"/>
                  </a:lnTo>
                  <a:lnTo>
                    <a:pt x="683564" y="1451444"/>
                  </a:lnTo>
                  <a:lnTo>
                    <a:pt x="631342" y="1440916"/>
                  </a:lnTo>
                  <a:lnTo>
                    <a:pt x="580136" y="1426235"/>
                  </a:lnTo>
                  <a:lnTo>
                    <a:pt x="530085" y="1407388"/>
                  </a:lnTo>
                  <a:lnTo>
                    <a:pt x="483247" y="1385404"/>
                  </a:lnTo>
                  <a:lnTo>
                    <a:pt x="438454" y="1359992"/>
                  </a:lnTo>
                  <a:lnTo>
                    <a:pt x="395795" y="1331226"/>
                  </a:lnTo>
                  <a:lnTo>
                    <a:pt x="355384" y="1299171"/>
                  </a:lnTo>
                  <a:lnTo>
                    <a:pt x="317296" y="1263891"/>
                  </a:lnTo>
                  <a:lnTo>
                    <a:pt x="281990" y="1225765"/>
                  </a:lnTo>
                  <a:lnTo>
                    <a:pt x="249910" y="1185316"/>
                  </a:lnTo>
                  <a:lnTo>
                    <a:pt x="221132" y="1142644"/>
                  </a:lnTo>
                  <a:lnTo>
                    <a:pt x="195732" y="1097851"/>
                  </a:lnTo>
                  <a:lnTo>
                    <a:pt x="173748" y="1051001"/>
                  </a:lnTo>
                  <a:lnTo>
                    <a:pt x="154914" y="1000988"/>
                  </a:lnTo>
                  <a:lnTo>
                    <a:pt x="140220" y="949807"/>
                  </a:lnTo>
                  <a:lnTo>
                    <a:pt x="129705" y="897585"/>
                  </a:lnTo>
                  <a:lnTo>
                    <a:pt x="123380" y="844448"/>
                  </a:lnTo>
                  <a:lnTo>
                    <a:pt x="121259" y="790549"/>
                  </a:lnTo>
                  <a:lnTo>
                    <a:pt x="123367" y="736688"/>
                  </a:lnTo>
                  <a:lnTo>
                    <a:pt x="129705" y="683602"/>
                  </a:lnTo>
                  <a:lnTo>
                    <a:pt x="140220" y="631393"/>
                  </a:lnTo>
                  <a:lnTo>
                    <a:pt x="154914" y="580186"/>
                  </a:lnTo>
                  <a:lnTo>
                    <a:pt x="173748" y="530085"/>
                  </a:lnTo>
                  <a:lnTo>
                    <a:pt x="195732" y="483247"/>
                  </a:lnTo>
                  <a:lnTo>
                    <a:pt x="221132" y="438454"/>
                  </a:lnTo>
                  <a:lnTo>
                    <a:pt x="249910" y="395795"/>
                  </a:lnTo>
                  <a:lnTo>
                    <a:pt x="281990" y="355384"/>
                  </a:lnTo>
                  <a:lnTo>
                    <a:pt x="317296" y="317296"/>
                  </a:lnTo>
                  <a:lnTo>
                    <a:pt x="355384" y="282003"/>
                  </a:lnTo>
                  <a:lnTo>
                    <a:pt x="395795" y="249936"/>
                  </a:lnTo>
                  <a:lnTo>
                    <a:pt x="438454" y="221157"/>
                  </a:lnTo>
                  <a:lnTo>
                    <a:pt x="483247" y="195757"/>
                  </a:lnTo>
                  <a:lnTo>
                    <a:pt x="530085" y="173799"/>
                  </a:lnTo>
                  <a:lnTo>
                    <a:pt x="580136" y="154927"/>
                  </a:lnTo>
                  <a:lnTo>
                    <a:pt x="631342" y="140233"/>
                  </a:lnTo>
                  <a:lnTo>
                    <a:pt x="683564" y="129717"/>
                  </a:lnTo>
                  <a:lnTo>
                    <a:pt x="736688" y="123405"/>
                  </a:lnTo>
                  <a:lnTo>
                    <a:pt x="790587" y="121297"/>
                  </a:lnTo>
                  <a:lnTo>
                    <a:pt x="844461" y="123405"/>
                  </a:lnTo>
                  <a:lnTo>
                    <a:pt x="897559" y="129717"/>
                  </a:lnTo>
                  <a:lnTo>
                    <a:pt x="949756" y="140233"/>
                  </a:lnTo>
                  <a:lnTo>
                    <a:pt x="1000937" y="154927"/>
                  </a:lnTo>
                  <a:lnTo>
                    <a:pt x="1050988" y="173799"/>
                  </a:lnTo>
                  <a:lnTo>
                    <a:pt x="1097826" y="195757"/>
                  </a:lnTo>
                  <a:lnTo>
                    <a:pt x="1142619" y="221157"/>
                  </a:lnTo>
                  <a:lnTo>
                    <a:pt x="1185291" y="249923"/>
                  </a:lnTo>
                  <a:lnTo>
                    <a:pt x="1225740" y="282003"/>
                  </a:lnTo>
                  <a:lnTo>
                    <a:pt x="1263878" y="317296"/>
                  </a:lnTo>
                  <a:lnTo>
                    <a:pt x="1299159" y="355384"/>
                  </a:lnTo>
                  <a:lnTo>
                    <a:pt x="1331201" y="395795"/>
                  </a:lnTo>
                  <a:lnTo>
                    <a:pt x="1359954" y="438454"/>
                  </a:lnTo>
                  <a:lnTo>
                    <a:pt x="1385328" y="483247"/>
                  </a:lnTo>
                  <a:lnTo>
                    <a:pt x="1407274" y="530085"/>
                  </a:lnTo>
                  <a:lnTo>
                    <a:pt x="1426159" y="580186"/>
                  </a:lnTo>
                  <a:lnTo>
                    <a:pt x="1440878" y="631393"/>
                  </a:lnTo>
                  <a:lnTo>
                    <a:pt x="1451419" y="683602"/>
                  </a:lnTo>
                  <a:lnTo>
                    <a:pt x="1457756" y="736688"/>
                  </a:lnTo>
                  <a:lnTo>
                    <a:pt x="1459865" y="790549"/>
                  </a:lnTo>
                  <a:lnTo>
                    <a:pt x="1459865" y="370293"/>
                  </a:lnTo>
                  <a:lnTo>
                    <a:pt x="1423200" y="316445"/>
                  </a:lnTo>
                  <a:lnTo>
                    <a:pt x="1395171" y="281228"/>
                  </a:lnTo>
                  <a:lnTo>
                    <a:pt x="1365224" y="247688"/>
                  </a:lnTo>
                  <a:lnTo>
                    <a:pt x="1333449" y="215900"/>
                  </a:lnTo>
                  <a:lnTo>
                    <a:pt x="1299908" y="185940"/>
                  </a:lnTo>
                  <a:lnTo>
                    <a:pt x="1264691" y="157911"/>
                  </a:lnTo>
                  <a:lnTo>
                    <a:pt x="1227886" y="131889"/>
                  </a:lnTo>
                  <a:lnTo>
                    <a:pt x="1189583" y="107950"/>
                  </a:lnTo>
                  <a:lnTo>
                    <a:pt x="1149845" y="86169"/>
                  </a:lnTo>
                  <a:lnTo>
                    <a:pt x="1108773" y="66649"/>
                  </a:lnTo>
                  <a:lnTo>
                    <a:pt x="1066431" y="49466"/>
                  </a:lnTo>
                  <a:lnTo>
                    <a:pt x="1022921" y="34696"/>
                  </a:lnTo>
                  <a:lnTo>
                    <a:pt x="978306" y="22428"/>
                  </a:lnTo>
                  <a:lnTo>
                    <a:pt x="932688" y="12738"/>
                  </a:lnTo>
                  <a:lnTo>
                    <a:pt x="886142" y="5727"/>
                  </a:lnTo>
                  <a:lnTo>
                    <a:pt x="838746" y="1447"/>
                  </a:lnTo>
                  <a:lnTo>
                    <a:pt x="790587" y="0"/>
                  </a:lnTo>
                  <a:lnTo>
                    <a:pt x="742429" y="1447"/>
                  </a:lnTo>
                  <a:lnTo>
                    <a:pt x="695032" y="5727"/>
                  </a:lnTo>
                  <a:lnTo>
                    <a:pt x="648487" y="12738"/>
                  </a:lnTo>
                  <a:lnTo>
                    <a:pt x="602856" y="22428"/>
                  </a:lnTo>
                  <a:lnTo>
                    <a:pt x="558253" y="34696"/>
                  </a:lnTo>
                  <a:lnTo>
                    <a:pt x="514731" y="49466"/>
                  </a:lnTo>
                  <a:lnTo>
                    <a:pt x="472389" y="66649"/>
                  </a:lnTo>
                  <a:lnTo>
                    <a:pt x="431304" y="86169"/>
                  </a:lnTo>
                  <a:lnTo>
                    <a:pt x="391566" y="107950"/>
                  </a:lnTo>
                  <a:lnTo>
                    <a:pt x="353250" y="131889"/>
                  </a:lnTo>
                  <a:lnTo>
                    <a:pt x="316445" y="157911"/>
                  </a:lnTo>
                  <a:lnTo>
                    <a:pt x="281228" y="185940"/>
                  </a:lnTo>
                  <a:lnTo>
                    <a:pt x="247688" y="215900"/>
                  </a:lnTo>
                  <a:lnTo>
                    <a:pt x="215900" y="247688"/>
                  </a:lnTo>
                  <a:lnTo>
                    <a:pt x="185940" y="281228"/>
                  </a:lnTo>
                  <a:lnTo>
                    <a:pt x="157911" y="316445"/>
                  </a:lnTo>
                  <a:lnTo>
                    <a:pt x="131889" y="353250"/>
                  </a:lnTo>
                  <a:lnTo>
                    <a:pt x="107950" y="391566"/>
                  </a:lnTo>
                  <a:lnTo>
                    <a:pt x="86169" y="431304"/>
                  </a:lnTo>
                  <a:lnTo>
                    <a:pt x="66649" y="472376"/>
                  </a:lnTo>
                  <a:lnTo>
                    <a:pt x="49466" y="514718"/>
                  </a:lnTo>
                  <a:lnTo>
                    <a:pt x="34696" y="558228"/>
                  </a:lnTo>
                  <a:lnTo>
                    <a:pt x="22428" y="602843"/>
                  </a:lnTo>
                  <a:lnTo>
                    <a:pt x="12738" y="648462"/>
                  </a:lnTo>
                  <a:lnTo>
                    <a:pt x="5715" y="695007"/>
                  </a:lnTo>
                  <a:lnTo>
                    <a:pt x="1447" y="742403"/>
                  </a:lnTo>
                  <a:lnTo>
                    <a:pt x="0" y="790549"/>
                  </a:lnTo>
                  <a:lnTo>
                    <a:pt x="1447" y="838708"/>
                  </a:lnTo>
                  <a:lnTo>
                    <a:pt x="5715" y="886104"/>
                  </a:lnTo>
                  <a:lnTo>
                    <a:pt x="12738" y="932649"/>
                  </a:lnTo>
                  <a:lnTo>
                    <a:pt x="22428" y="978268"/>
                  </a:lnTo>
                  <a:lnTo>
                    <a:pt x="34696" y="1022870"/>
                  </a:lnTo>
                  <a:lnTo>
                    <a:pt x="49466" y="1066393"/>
                  </a:lnTo>
                  <a:lnTo>
                    <a:pt x="66649" y="1108722"/>
                  </a:lnTo>
                  <a:lnTo>
                    <a:pt x="86169" y="1149807"/>
                  </a:lnTo>
                  <a:lnTo>
                    <a:pt x="107950" y="1189545"/>
                  </a:lnTo>
                  <a:lnTo>
                    <a:pt x="131889" y="1227861"/>
                  </a:lnTo>
                  <a:lnTo>
                    <a:pt x="157911" y="1264666"/>
                  </a:lnTo>
                  <a:lnTo>
                    <a:pt x="185940" y="1299883"/>
                  </a:lnTo>
                  <a:lnTo>
                    <a:pt x="215900" y="1333423"/>
                  </a:lnTo>
                  <a:lnTo>
                    <a:pt x="247688" y="1365211"/>
                  </a:lnTo>
                  <a:lnTo>
                    <a:pt x="281228" y="1395158"/>
                  </a:lnTo>
                  <a:lnTo>
                    <a:pt x="316445" y="1423200"/>
                  </a:lnTo>
                  <a:lnTo>
                    <a:pt x="353250" y="1449222"/>
                  </a:lnTo>
                  <a:lnTo>
                    <a:pt x="391566" y="1473161"/>
                  </a:lnTo>
                  <a:lnTo>
                    <a:pt x="431304" y="1494929"/>
                  </a:lnTo>
                  <a:lnTo>
                    <a:pt x="472389" y="1514449"/>
                  </a:lnTo>
                  <a:lnTo>
                    <a:pt x="514731" y="1531632"/>
                  </a:lnTo>
                  <a:lnTo>
                    <a:pt x="558253" y="1546402"/>
                  </a:lnTo>
                  <a:lnTo>
                    <a:pt x="602856" y="1558671"/>
                  </a:lnTo>
                  <a:lnTo>
                    <a:pt x="648487" y="1568361"/>
                  </a:lnTo>
                  <a:lnTo>
                    <a:pt x="695032" y="1575384"/>
                  </a:lnTo>
                  <a:lnTo>
                    <a:pt x="742429" y="1579651"/>
                  </a:lnTo>
                  <a:lnTo>
                    <a:pt x="790587" y="1581099"/>
                  </a:lnTo>
                  <a:lnTo>
                    <a:pt x="838746" y="1579651"/>
                  </a:lnTo>
                  <a:lnTo>
                    <a:pt x="886142" y="1575384"/>
                  </a:lnTo>
                  <a:lnTo>
                    <a:pt x="932688" y="1568361"/>
                  </a:lnTo>
                  <a:lnTo>
                    <a:pt x="978306" y="1558671"/>
                  </a:lnTo>
                  <a:lnTo>
                    <a:pt x="1022921" y="1546402"/>
                  </a:lnTo>
                  <a:lnTo>
                    <a:pt x="1066431" y="1531632"/>
                  </a:lnTo>
                  <a:lnTo>
                    <a:pt x="1108773" y="1514449"/>
                  </a:lnTo>
                  <a:lnTo>
                    <a:pt x="1149845" y="1494929"/>
                  </a:lnTo>
                  <a:lnTo>
                    <a:pt x="1189583" y="1473161"/>
                  </a:lnTo>
                  <a:lnTo>
                    <a:pt x="1210818" y="1459890"/>
                  </a:lnTo>
                  <a:lnTo>
                    <a:pt x="1227886" y="1449222"/>
                  </a:lnTo>
                  <a:lnTo>
                    <a:pt x="1264691" y="1423200"/>
                  </a:lnTo>
                  <a:lnTo>
                    <a:pt x="1299908" y="1395158"/>
                  </a:lnTo>
                  <a:lnTo>
                    <a:pt x="1333449" y="1365211"/>
                  </a:lnTo>
                  <a:lnTo>
                    <a:pt x="1365224" y="1333423"/>
                  </a:lnTo>
                  <a:lnTo>
                    <a:pt x="1395171" y="1299883"/>
                  </a:lnTo>
                  <a:lnTo>
                    <a:pt x="1423200" y="1264666"/>
                  </a:lnTo>
                  <a:lnTo>
                    <a:pt x="1449222" y="1227861"/>
                  </a:lnTo>
                  <a:lnTo>
                    <a:pt x="1473161" y="1189545"/>
                  </a:lnTo>
                  <a:lnTo>
                    <a:pt x="1494929" y="1149807"/>
                  </a:lnTo>
                  <a:lnTo>
                    <a:pt x="1514436" y="1108722"/>
                  </a:lnTo>
                  <a:lnTo>
                    <a:pt x="1531620" y="1066393"/>
                  </a:lnTo>
                  <a:lnTo>
                    <a:pt x="1546390" y="1022870"/>
                  </a:lnTo>
                  <a:lnTo>
                    <a:pt x="1558658" y="978268"/>
                  </a:lnTo>
                  <a:lnTo>
                    <a:pt x="1568335" y="932649"/>
                  </a:lnTo>
                  <a:lnTo>
                    <a:pt x="1575358" y="886104"/>
                  </a:lnTo>
                  <a:lnTo>
                    <a:pt x="1579626" y="838708"/>
                  </a:lnTo>
                  <a:lnTo>
                    <a:pt x="1581073" y="790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85212" y="7286059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362" y="466724"/>
                  </a:moveTo>
                  <a:lnTo>
                    <a:pt x="186391" y="461975"/>
                  </a:lnTo>
                  <a:lnTo>
                    <a:pt x="142614" y="448357"/>
                  </a:lnTo>
                  <a:lnTo>
                    <a:pt x="102978" y="426815"/>
                  </a:lnTo>
                  <a:lnTo>
                    <a:pt x="68427" y="398297"/>
                  </a:lnTo>
                  <a:lnTo>
                    <a:pt x="39909" y="363746"/>
                  </a:lnTo>
                  <a:lnTo>
                    <a:pt x="18367" y="324110"/>
                  </a:lnTo>
                  <a:lnTo>
                    <a:pt x="4749" y="280333"/>
                  </a:lnTo>
                  <a:lnTo>
                    <a:pt x="0" y="233362"/>
                  </a:lnTo>
                  <a:lnTo>
                    <a:pt x="4749" y="186391"/>
                  </a:lnTo>
                  <a:lnTo>
                    <a:pt x="18367" y="142614"/>
                  </a:lnTo>
                  <a:lnTo>
                    <a:pt x="39909" y="102978"/>
                  </a:lnTo>
                  <a:lnTo>
                    <a:pt x="68427" y="68427"/>
                  </a:lnTo>
                  <a:lnTo>
                    <a:pt x="102978" y="39909"/>
                  </a:lnTo>
                  <a:lnTo>
                    <a:pt x="142614" y="18367"/>
                  </a:lnTo>
                  <a:lnTo>
                    <a:pt x="186391" y="4749"/>
                  </a:lnTo>
                  <a:lnTo>
                    <a:pt x="233362" y="0"/>
                  </a:lnTo>
                  <a:lnTo>
                    <a:pt x="280333" y="4749"/>
                  </a:lnTo>
                  <a:lnTo>
                    <a:pt x="324110" y="18367"/>
                  </a:lnTo>
                  <a:lnTo>
                    <a:pt x="363746" y="39909"/>
                  </a:lnTo>
                  <a:lnTo>
                    <a:pt x="398297" y="68427"/>
                  </a:lnTo>
                  <a:lnTo>
                    <a:pt x="426815" y="102978"/>
                  </a:lnTo>
                  <a:lnTo>
                    <a:pt x="448357" y="142614"/>
                  </a:lnTo>
                  <a:lnTo>
                    <a:pt x="461975" y="186391"/>
                  </a:lnTo>
                  <a:lnTo>
                    <a:pt x="466724" y="233362"/>
                  </a:lnTo>
                  <a:lnTo>
                    <a:pt x="461975" y="280333"/>
                  </a:lnTo>
                  <a:lnTo>
                    <a:pt x="448357" y="324110"/>
                  </a:lnTo>
                  <a:lnTo>
                    <a:pt x="426815" y="363746"/>
                  </a:lnTo>
                  <a:lnTo>
                    <a:pt x="398297" y="398297"/>
                  </a:lnTo>
                  <a:lnTo>
                    <a:pt x="363746" y="426815"/>
                  </a:lnTo>
                  <a:lnTo>
                    <a:pt x="324110" y="448357"/>
                  </a:lnTo>
                  <a:lnTo>
                    <a:pt x="280333" y="461975"/>
                  </a:lnTo>
                  <a:lnTo>
                    <a:pt x="233362" y="466724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650" y="3058429"/>
            <a:ext cx="190466" cy="160021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9275" y="5436232"/>
            <a:ext cx="190466" cy="16002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8785198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786023" y="102870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100371"/>
            <a:ext cx="1675764" cy="9645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150" spc="-340">
                <a:latin typeface="Microsoft Sans Serif"/>
                <a:cs typeface="Microsoft Sans Serif"/>
              </a:rPr>
              <a:t>P</a:t>
            </a:r>
            <a:r>
              <a:rPr dirty="0" sz="6150" spc="575">
                <a:latin typeface="Microsoft Sans Serif"/>
                <a:cs typeface="Microsoft Sans Serif"/>
              </a:rPr>
              <a:t>C</a:t>
            </a:r>
            <a:r>
              <a:rPr dirty="0" sz="6150" spc="100">
                <a:latin typeface="Microsoft Sans Serif"/>
                <a:cs typeface="Microsoft Sans Serif"/>
              </a:rPr>
              <a:t>A</a:t>
            </a:r>
            <a:endParaRPr sz="615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8700" y="4520326"/>
            <a:ext cx="17259300" cy="5767070"/>
            <a:chOff x="1028700" y="4520326"/>
            <a:chExt cx="17259300" cy="5767070"/>
          </a:xfrm>
        </p:grpSpPr>
        <p:sp>
          <p:nvSpPr>
            <p:cNvPr id="8" name="object 8"/>
            <p:cNvSpPr/>
            <p:nvPr/>
          </p:nvSpPr>
          <p:spPr>
            <a:xfrm>
              <a:off x="1028700" y="4520326"/>
              <a:ext cx="857250" cy="152400"/>
            </a:xfrm>
            <a:custGeom>
              <a:avLst/>
              <a:gdLst/>
              <a:ahLst/>
              <a:cxnLst/>
              <a:rect l="l" t="t" r="r" b="b"/>
              <a:pathLst>
                <a:path w="857250" h="152400">
                  <a:moveTo>
                    <a:pt x="857249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857249" y="0"/>
                  </a:lnTo>
                  <a:lnTo>
                    <a:pt x="857249" y="15239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84339" y="5597354"/>
              <a:ext cx="704215" cy="4690110"/>
            </a:xfrm>
            <a:custGeom>
              <a:avLst/>
              <a:gdLst/>
              <a:ahLst/>
              <a:cxnLst/>
              <a:rect l="l" t="t" r="r" b="b"/>
              <a:pathLst>
                <a:path w="704215" h="4690109">
                  <a:moveTo>
                    <a:pt x="0" y="0"/>
                  </a:moveTo>
                  <a:lnTo>
                    <a:pt x="703661" y="0"/>
                  </a:lnTo>
                  <a:lnTo>
                    <a:pt x="703661" y="4689645"/>
                  </a:lnTo>
                  <a:lnTo>
                    <a:pt x="0" y="4689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1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5006266"/>
            <a:ext cx="6284595" cy="2255520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170"/>
              </a:spcBef>
            </a:pPr>
            <a:r>
              <a:rPr dirty="0" sz="3200" spc="60">
                <a:solidFill>
                  <a:srgbClr val="B4C181"/>
                </a:solidFill>
                <a:latin typeface="Microsoft Sans Serif"/>
                <a:cs typeface="Microsoft Sans Serif"/>
              </a:rPr>
              <a:t>PACKED</a:t>
            </a:r>
            <a:r>
              <a:rPr dirty="0" sz="3200" spc="535">
                <a:solidFill>
                  <a:srgbClr val="B4C181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150">
                <a:solidFill>
                  <a:srgbClr val="B4C181"/>
                </a:solidFill>
                <a:latin typeface="Microsoft Sans Serif"/>
                <a:cs typeface="Microsoft Sans Serif"/>
              </a:rPr>
              <a:t>DATA</a:t>
            </a:r>
            <a:endParaRPr sz="32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25000"/>
              </a:lnSpc>
              <a:spcBef>
                <a:spcPts val="840"/>
              </a:spcBef>
            </a:pP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PCA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powerful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aims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reduce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dimensionality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bunch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compressed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features.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3523" y="3493298"/>
            <a:ext cx="6268720" cy="27686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r" marL="12700" marR="5080" indent="979805">
              <a:lnSpc>
                <a:spcPct val="123100"/>
              </a:lnSpc>
              <a:spcBef>
                <a:spcPts val="80"/>
              </a:spcBef>
            </a:pPr>
            <a:r>
              <a:rPr dirty="0" sz="2400" spc="-3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450" spc="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5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50" spc="1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50" spc="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50" spc="-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50" spc="10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50" spc="15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dirty="0" sz="2450" spc="80">
                <a:solidFill>
                  <a:srgbClr val="FFFFFF"/>
                </a:solidFill>
                <a:latin typeface="Microsoft Sans Serif"/>
                <a:cs typeface="Microsoft Sans Serif"/>
              </a:rPr>
              <a:t>Maximation</a:t>
            </a:r>
            <a:r>
              <a:rPr dirty="0" sz="245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carried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and,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dirty="0" sz="2400" spc="-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dirty="0" sz="245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450" spc="-459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2400" spc="-32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how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contributes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to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the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overall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20">
                <a:solidFill>
                  <a:srgbClr val="FFBD58"/>
                </a:solidFill>
                <a:latin typeface="Microsoft Sans Serif"/>
                <a:cs typeface="Microsoft Sans Serif"/>
              </a:rPr>
              <a:t>Explained</a:t>
            </a:r>
            <a:r>
              <a:rPr dirty="0" sz="2450" spc="-5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50" spc="75">
                <a:solidFill>
                  <a:srgbClr val="FFBD58"/>
                </a:solidFill>
                <a:latin typeface="Microsoft Sans Serif"/>
                <a:cs typeface="Microsoft Sans Serif"/>
              </a:rPr>
              <a:t>Variance</a:t>
            </a:r>
            <a:r>
              <a:rPr dirty="0" sz="2450" spc="-45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450" spc="-5">
                <a:solidFill>
                  <a:srgbClr val="FFBD58"/>
                </a:solidFill>
                <a:latin typeface="Microsoft Sans Serif"/>
                <a:cs typeface="Microsoft Sans Serif"/>
              </a:rPr>
              <a:t>Ratio</a:t>
            </a:r>
            <a:endParaRPr sz="24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710"/>
              </a:spcBef>
            </a:pP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spread.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785204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71643" y="1028700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4" y="1190624"/>
                </a:moveTo>
                <a:lnTo>
                  <a:pt x="0" y="1190624"/>
                </a:lnTo>
                <a:lnTo>
                  <a:pt x="0" y="0"/>
                </a:lnTo>
                <a:lnTo>
                  <a:pt x="1190624" y="0"/>
                </a:lnTo>
                <a:lnTo>
                  <a:pt x="1190624" y="1190624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1722" y="2698289"/>
            <a:ext cx="6067425" cy="43148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7328" y="1557344"/>
            <a:ext cx="7099934" cy="1922780"/>
          </a:xfrm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 marR="5080" indent="4337050">
              <a:lnSpc>
                <a:spcPts val="7430"/>
              </a:lnSpc>
              <a:spcBef>
                <a:spcPts val="275"/>
              </a:spcBef>
            </a:pPr>
            <a:r>
              <a:rPr dirty="0" sz="6250" spc="-490">
                <a:solidFill>
                  <a:srgbClr val="003157"/>
                </a:solidFill>
                <a:latin typeface="Microsoft Sans Serif"/>
                <a:cs typeface="Microsoft Sans Serif"/>
              </a:rPr>
              <a:t>E</a:t>
            </a:r>
            <a:r>
              <a:rPr dirty="0" sz="6250" spc="430">
                <a:solidFill>
                  <a:srgbClr val="003157"/>
                </a:solidFill>
                <a:latin typeface="Microsoft Sans Serif"/>
                <a:cs typeface="Microsoft Sans Serif"/>
              </a:rPr>
              <a:t>I</a:t>
            </a:r>
            <a:r>
              <a:rPr dirty="0" sz="6250" spc="490">
                <a:solidFill>
                  <a:srgbClr val="003157"/>
                </a:solidFill>
                <a:latin typeface="Microsoft Sans Serif"/>
                <a:cs typeface="Microsoft Sans Serif"/>
              </a:rPr>
              <a:t>G</a:t>
            </a:r>
            <a:r>
              <a:rPr dirty="0" sz="6250" spc="-490">
                <a:solidFill>
                  <a:srgbClr val="003157"/>
                </a:solidFill>
                <a:latin typeface="Microsoft Sans Serif"/>
                <a:cs typeface="Microsoft Sans Serif"/>
              </a:rPr>
              <a:t>E</a:t>
            </a:r>
            <a:r>
              <a:rPr dirty="0" sz="6250" spc="35">
                <a:solidFill>
                  <a:srgbClr val="003157"/>
                </a:solidFill>
                <a:latin typeface="Microsoft Sans Serif"/>
                <a:cs typeface="Microsoft Sans Serif"/>
              </a:rPr>
              <a:t>N</a:t>
            </a:r>
            <a:r>
              <a:rPr dirty="0" sz="6250" spc="20">
                <a:solidFill>
                  <a:srgbClr val="003157"/>
                </a:solidFill>
                <a:latin typeface="Microsoft Sans Serif"/>
                <a:cs typeface="Microsoft Sans Serif"/>
              </a:rPr>
              <a:t>-  </a:t>
            </a:r>
            <a:r>
              <a:rPr dirty="0" sz="6250" spc="-85">
                <a:solidFill>
                  <a:srgbClr val="003157"/>
                </a:solidFill>
                <a:latin typeface="Microsoft Sans Serif"/>
                <a:cs typeface="Microsoft Sans Serif"/>
              </a:rPr>
              <a:t>D</a:t>
            </a:r>
            <a:r>
              <a:rPr dirty="0" sz="6250" spc="-490">
                <a:solidFill>
                  <a:srgbClr val="003157"/>
                </a:solidFill>
                <a:latin typeface="Microsoft Sans Serif"/>
                <a:cs typeface="Microsoft Sans Serif"/>
              </a:rPr>
              <a:t>E</a:t>
            </a:r>
            <a:r>
              <a:rPr dirty="0" sz="6250" spc="585">
                <a:solidFill>
                  <a:srgbClr val="003157"/>
                </a:solidFill>
                <a:latin typeface="Microsoft Sans Serif"/>
                <a:cs typeface="Microsoft Sans Serif"/>
              </a:rPr>
              <a:t>C</a:t>
            </a:r>
            <a:r>
              <a:rPr dirty="0" sz="6250" spc="405">
                <a:solidFill>
                  <a:srgbClr val="003157"/>
                </a:solidFill>
                <a:latin typeface="Microsoft Sans Serif"/>
                <a:cs typeface="Microsoft Sans Serif"/>
              </a:rPr>
              <a:t>O</a:t>
            </a:r>
            <a:r>
              <a:rPr dirty="0" sz="6250" spc="944">
                <a:solidFill>
                  <a:srgbClr val="003157"/>
                </a:solidFill>
                <a:latin typeface="Microsoft Sans Serif"/>
                <a:cs typeface="Microsoft Sans Serif"/>
              </a:rPr>
              <a:t>M</a:t>
            </a:r>
            <a:r>
              <a:rPr dirty="0" sz="6250" spc="-340">
                <a:solidFill>
                  <a:srgbClr val="003157"/>
                </a:solidFill>
                <a:latin typeface="Microsoft Sans Serif"/>
                <a:cs typeface="Microsoft Sans Serif"/>
              </a:rPr>
              <a:t>P</a:t>
            </a:r>
            <a:r>
              <a:rPr dirty="0" sz="6250" spc="405">
                <a:solidFill>
                  <a:srgbClr val="003157"/>
                </a:solidFill>
                <a:latin typeface="Microsoft Sans Serif"/>
                <a:cs typeface="Microsoft Sans Serif"/>
              </a:rPr>
              <a:t>O</a:t>
            </a:r>
            <a:r>
              <a:rPr dirty="0" sz="6250" spc="229">
                <a:solidFill>
                  <a:srgbClr val="003157"/>
                </a:solidFill>
                <a:latin typeface="Microsoft Sans Serif"/>
                <a:cs typeface="Microsoft Sans Serif"/>
              </a:rPr>
              <a:t>S</a:t>
            </a:r>
            <a:r>
              <a:rPr dirty="0" sz="6250" spc="430">
                <a:solidFill>
                  <a:srgbClr val="003157"/>
                </a:solidFill>
                <a:latin typeface="Microsoft Sans Serif"/>
                <a:cs typeface="Microsoft Sans Serif"/>
              </a:rPr>
              <a:t>I</a:t>
            </a:r>
            <a:r>
              <a:rPr dirty="0" sz="6250" spc="70">
                <a:solidFill>
                  <a:srgbClr val="003157"/>
                </a:solidFill>
                <a:latin typeface="Microsoft Sans Serif"/>
                <a:cs typeface="Microsoft Sans Serif"/>
              </a:rPr>
              <a:t>T</a:t>
            </a:r>
            <a:r>
              <a:rPr dirty="0" sz="6250" spc="430">
                <a:solidFill>
                  <a:srgbClr val="003157"/>
                </a:solidFill>
                <a:latin typeface="Microsoft Sans Serif"/>
                <a:cs typeface="Microsoft Sans Serif"/>
              </a:rPr>
              <a:t>I</a:t>
            </a:r>
            <a:r>
              <a:rPr dirty="0" sz="6250" spc="405">
                <a:solidFill>
                  <a:srgbClr val="003157"/>
                </a:solidFill>
                <a:latin typeface="Microsoft Sans Serif"/>
                <a:cs typeface="Microsoft Sans Serif"/>
              </a:rPr>
              <a:t>O</a:t>
            </a:r>
            <a:r>
              <a:rPr dirty="0" sz="6250" spc="-459">
                <a:solidFill>
                  <a:srgbClr val="003157"/>
                </a:solidFill>
                <a:latin typeface="Microsoft Sans Serif"/>
                <a:cs typeface="Microsoft Sans Serif"/>
              </a:rPr>
              <a:t>N</a:t>
            </a:r>
            <a:endParaRPr sz="62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1148" y="4257366"/>
            <a:ext cx="1555750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35">
                <a:solidFill>
                  <a:srgbClr val="003157"/>
                </a:solidFill>
                <a:latin typeface="Microsoft Sans Serif"/>
                <a:cs typeface="Microsoft Sans Serif"/>
              </a:rPr>
              <a:t>D</a:t>
            </a:r>
            <a:r>
              <a:rPr dirty="0" sz="3200" spc="-175">
                <a:solidFill>
                  <a:srgbClr val="003157"/>
                </a:solidFill>
                <a:latin typeface="Microsoft Sans Serif"/>
                <a:cs typeface="Microsoft Sans Serif"/>
              </a:rPr>
              <a:t>EE</a:t>
            </a:r>
            <a:r>
              <a:rPr dirty="0" sz="3200" spc="-100">
                <a:solidFill>
                  <a:srgbClr val="003157"/>
                </a:solidFill>
                <a:latin typeface="Microsoft Sans Serif"/>
                <a:cs typeface="Microsoft Sans Serif"/>
              </a:rPr>
              <a:t>P</a:t>
            </a:r>
            <a:r>
              <a:rPr dirty="0" sz="3200" spc="-175">
                <a:solidFill>
                  <a:srgbClr val="003157"/>
                </a:solidFill>
                <a:latin typeface="Microsoft Sans Serif"/>
                <a:cs typeface="Microsoft Sans Serif"/>
              </a:rPr>
              <a:t>E</a:t>
            </a:r>
            <a:r>
              <a:rPr dirty="0" sz="3200" spc="-550">
                <a:solidFill>
                  <a:srgbClr val="003157"/>
                </a:solidFill>
                <a:latin typeface="Microsoft Sans Serif"/>
                <a:cs typeface="Microsoft Sans Serif"/>
              </a:rPr>
              <a:t>R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0201" y="5034039"/>
            <a:ext cx="6917055" cy="30505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r" marL="12700" marR="5080" indent="2515870">
              <a:lnSpc>
                <a:spcPct val="125000"/>
              </a:lnSpc>
              <a:spcBef>
                <a:spcPts val="65"/>
              </a:spcBef>
            </a:pPr>
            <a:r>
              <a:rPr dirty="0" sz="2650" spc="-3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u</a:t>
            </a:r>
            <a:r>
              <a:rPr dirty="0" sz="2650" spc="190">
                <a:solidFill>
                  <a:srgbClr val="F6F7F2"/>
                </a:solidFill>
                <a:latin typeface="Trebuchet MS"/>
                <a:cs typeface="Trebuchet MS"/>
              </a:rPr>
              <a:t>g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d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ee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p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110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200">
                <a:solidFill>
                  <a:srgbClr val="F6F7F2"/>
                </a:solidFill>
                <a:latin typeface="Trebuchet MS"/>
                <a:cs typeface="Trebuchet MS"/>
              </a:rPr>
              <a:t>l</a:t>
            </a:r>
            <a:r>
              <a:rPr dirty="0" sz="2650" spc="-190">
                <a:solidFill>
                  <a:srgbClr val="F6F7F2"/>
                </a:solidFill>
                <a:latin typeface="Trebuchet MS"/>
                <a:cs typeface="Trebuchet MS"/>
              </a:rPr>
              <a:t>y</a:t>
            </a:r>
            <a:r>
              <a:rPr dirty="0" sz="2650" spc="-15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s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5">
                <a:solidFill>
                  <a:srgbClr val="F6F7F2"/>
                </a:solidFill>
                <a:latin typeface="Trebuchet MS"/>
                <a:cs typeface="Trebuchet MS"/>
              </a:rPr>
              <a:t>e  </a:t>
            </a:r>
            <a:r>
              <a:rPr dirty="0" sz="2650" spc="-35">
                <a:solidFill>
                  <a:srgbClr val="F6F7F2"/>
                </a:solidFill>
                <a:latin typeface="Trebuchet MS"/>
                <a:cs typeface="Trebuchet MS"/>
              </a:rPr>
              <a:t>Eigendecomposition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F6F7F2"/>
                </a:solidFill>
                <a:latin typeface="Trebuchet MS"/>
                <a:cs typeface="Trebuchet MS"/>
              </a:rPr>
              <a:t>of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our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75">
                <a:solidFill>
                  <a:srgbClr val="F6F7F2"/>
                </a:solidFill>
                <a:latin typeface="Microsoft Sans Serif"/>
                <a:cs typeface="Microsoft Sans Serif"/>
              </a:rPr>
              <a:t>Covariance</a:t>
            </a:r>
            <a:r>
              <a:rPr dirty="0" sz="2650" spc="-4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35">
                <a:solidFill>
                  <a:srgbClr val="F6F7F2"/>
                </a:solidFill>
                <a:latin typeface="Microsoft Sans Serif"/>
                <a:cs typeface="Microsoft Sans Serif"/>
              </a:rPr>
              <a:t>Matrix </a:t>
            </a:r>
            <a:r>
              <a:rPr dirty="0" sz="2650" spc="-685">
                <a:solidFill>
                  <a:srgbClr val="F6F7F2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10">
                <a:solidFill>
                  <a:srgbClr val="F6F7F2"/>
                </a:solidFill>
                <a:latin typeface="Trebuchet MS"/>
                <a:cs typeface="Trebuchet MS"/>
              </a:rPr>
              <a:t>and </a:t>
            </a:r>
            <a:r>
              <a:rPr dirty="0" sz="2650" spc="-65">
                <a:solidFill>
                  <a:srgbClr val="F6F7F2"/>
                </a:solidFill>
                <a:latin typeface="Trebuchet MS"/>
                <a:cs typeface="Trebuchet MS"/>
              </a:rPr>
              <a:t>sorting </a:t>
            </a:r>
            <a:r>
              <a:rPr dirty="0" sz="2650" spc="-125">
                <a:solidFill>
                  <a:srgbClr val="F6F7F2"/>
                </a:solidFill>
                <a:latin typeface="Trebuchet MS"/>
                <a:cs typeface="Trebuchet MS"/>
              </a:rPr>
              <a:t>in 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descending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order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all the </a:t>
            </a:r>
            <a:r>
              <a:rPr dirty="0" sz="2650" spc="-9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190">
                <a:solidFill>
                  <a:srgbClr val="F6F7F2"/>
                </a:solidFill>
                <a:latin typeface="Trebuchet MS"/>
                <a:cs typeface="Trebuchet MS"/>
              </a:rPr>
              <a:t>g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6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b</a:t>
            </a:r>
            <a:r>
              <a:rPr dirty="0" sz="2650" spc="-185">
                <a:solidFill>
                  <a:srgbClr val="F6F7F2"/>
                </a:solidFill>
                <a:latin typeface="Trebuchet MS"/>
                <a:cs typeface="Trebuchet MS"/>
              </a:rPr>
              <a:t>y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F6F7F2"/>
                </a:solidFill>
                <a:latin typeface="Trebuchet MS"/>
                <a:cs typeface="Trebuchet MS"/>
              </a:rPr>
              <a:t>c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210">
                <a:solidFill>
                  <a:srgbClr val="F6F7F2"/>
                </a:solidFill>
                <a:latin typeface="Trebuchet MS"/>
                <a:cs typeface="Trebuchet MS"/>
              </a:rPr>
              <a:t>r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25">
                <a:solidFill>
                  <a:srgbClr val="F6F7F2"/>
                </a:solidFill>
                <a:latin typeface="Trebuchet MS"/>
                <a:cs typeface="Trebuchet MS"/>
              </a:rPr>
              <a:t>b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u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30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90">
                <a:solidFill>
                  <a:srgbClr val="F6F7F2"/>
                </a:solidFill>
                <a:latin typeface="Trebuchet MS"/>
                <a:cs typeface="Trebuchet MS"/>
              </a:rPr>
              <a:t>g</a:t>
            </a:r>
            <a:r>
              <a:rPr dirty="0" sz="2650" spc="-150">
                <a:solidFill>
                  <a:srgbClr val="F6F7F2"/>
                </a:solidFill>
                <a:latin typeface="Trebuchet MS"/>
                <a:cs typeface="Trebuchet MS"/>
              </a:rPr>
              <a:t>i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v</a:t>
            </a:r>
            <a:r>
              <a:rPr dirty="0" sz="2650" spc="-10">
                <a:solidFill>
                  <a:srgbClr val="F6F7F2"/>
                </a:solidFill>
                <a:latin typeface="Trebuchet MS"/>
                <a:cs typeface="Trebuchet MS"/>
              </a:rPr>
              <a:t>e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n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35">
                <a:solidFill>
                  <a:srgbClr val="F6F7F2"/>
                </a:solidFill>
                <a:latin typeface="Trebuchet MS"/>
                <a:cs typeface="Trebuchet MS"/>
              </a:rPr>
              <a:t>o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80">
                <a:solidFill>
                  <a:srgbClr val="F6F7F2"/>
                </a:solidFill>
                <a:latin typeface="Trebuchet MS"/>
                <a:cs typeface="Trebuchet MS"/>
              </a:rPr>
              <a:t>t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h</a:t>
            </a:r>
            <a:r>
              <a:rPr dirty="0" sz="2650" spc="-5">
                <a:solidFill>
                  <a:srgbClr val="F6F7F2"/>
                </a:solidFill>
                <a:latin typeface="Trebuchet MS"/>
                <a:cs typeface="Trebuchet MS"/>
              </a:rPr>
              <a:t>e 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overall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50">
                <a:solidFill>
                  <a:srgbClr val="F6F7F2"/>
                </a:solidFill>
                <a:latin typeface="Trebuchet MS"/>
                <a:cs typeface="Trebuchet MS"/>
              </a:rPr>
              <a:t>Variance,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30">
                <a:solidFill>
                  <a:srgbClr val="F6F7F2"/>
                </a:solidFill>
                <a:latin typeface="Trebuchet MS"/>
                <a:cs typeface="Trebuchet MS"/>
              </a:rPr>
              <a:t>we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40">
                <a:solidFill>
                  <a:srgbClr val="F6F7F2"/>
                </a:solidFill>
                <a:latin typeface="Trebuchet MS"/>
                <a:cs typeface="Trebuchet MS"/>
              </a:rPr>
              <a:t>achieve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6F7F2"/>
                </a:solidFill>
                <a:latin typeface="Trebuchet MS"/>
                <a:cs typeface="Trebuchet MS"/>
              </a:rPr>
              <a:t>a</a:t>
            </a:r>
            <a:r>
              <a:rPr dirty="0" sz="2650" spc="-8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F6F7F2"/>
                </a:solidFill>
                <a:latin typeface="Microsoft Sans Serif"/>
                <a:cs typeface="Microsoft Sans Serif"/>
              </a:rPr>
              <a:t>almost-zero</a:t>
            </a:r>
            <a:endParaRPr sz="2650">
              <a:latin typeface="Microsoft Sans Serif"/>
              <a:cs typeface="Microsoft Sans Serif"/>
            </a:endParaRPr>
          </a:p>
          <a:p>
            <a:pPr algn="r" marR="5080">
              <a:lnSpc>
                <a:spcPct val="100000"/>
              </a:lnSpc>
              <a:spcBef>
                <a:spcPts val="795"/>
              </a:spcBef>
            </a:pP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value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80">
                <a:solidFill>
                  <a:srgbClr val="F6F7F2"/>
                </a:solidFill>
                <a:latin typeface="Trebuchet MS"/>
                <a:cs typeface="Trebuchet MS"/>
              </a:rPr>
              <a:t>by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95">
                <a:solidFill>
                  <a:srgbClr val="F6F7F2"/>
                </a:solidFill>
                <a:latin typeface="Trebuchet MS"/>
                <a:cs typeface="Trebuchet MS"/>
              </a:rPr>
              <a:t>the</a:t>
            </a:r>
            <a:r>
              <a:rPr dirty="0" sz="2650" spc="-100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75">
                <a:solidFill>
                  <a:srgbClr val="F6F7F2"/>
                </a:solidFill>
                <a:latin typeface="Trebuchet MS"/>
                <a:cs typeface="Trebuchet MS"/>
              </a:rPr>
              <a:t>38th</a:t>
            </a:r>
            <a:r>
              <a:rPr dirty="0" sz="2650" spc="-105">
                <a:solidFill>
                  <a:srgbClr val="F6F7F2"/>
                </a:solidFill>
                <a:latin typeface="Trebuchet MS"/>
                <a:cs typeface="Trebuchet MS"/>
              </a:rPr>
              <a:t> </a:t>
            </a:r>
            <a:r>
              <a:rPr dirty="0" sz="2650" spc="-120">
                <a:solidFill>
                  <a:srgbClr val="F6F7F2"/>
                </a:solidFill>
                <a:latin typeface="Trebuchet MS"/>
                <a:cs typeface="Trebuchet MS"/>
              </a:rPr>
              <a:t>element.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86805" y="3577155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49" y="152399"/>
                </a:moveTo>
                <a:lnTo>
                  <a:pt x="0" y="152399"/>
                </a:lnTo>
                <a:lnTo>
                  <a:pt x="0" y="0"/>
                </a:lnTo>
                <a:lnTo>
                  <a:pt x="857249" y="0"/>
                </a:lnTo>
                <a:lnTo>
                  <a:pt x="857249" y="152399"/>
                </a:lnTo>
                <a:close/>
              </a:path>
            </a:pathLst>
          </a:custGeom>
          <a:solidFill>
            <a:srgbClr val="0031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168218" y="6787206"/>
            <a:ext cx="6446520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25000"/>
              </a:lnSpc>
              <a:spcBef>
                <a:spcPts val="100"/>
              </a:spcBef>
            </a:pPr>
            <a:r>
              <a:rPr dirty="0" sz="2650" spc="-30">
                <a:solidFill>
                  <a:srgbClr val="FFFFFF"/>
                </a:solidFill>
                <a:latin typeface="Trebuchet MS"/>
                <a:cs typeface="Trebuchet MS"/>
              </a:rPr>
              <a:t>Applied </a:t>
            </a:r>
            <a:r>
              <a:rPr dirty="0" sz="2650" spc="-7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2650" spc="-100">
                <a:solidFill>
                  <a:srgbClr val="FFFFFF"/>
                </a:solidFill>
                <a:latin typeface="Trebuchet MS"/>
                <a:cs typeface="Trebuchet MS"/>
              </a:rPr>
              <a:t>previously </a:t>
            </a:r>
            <a:r>
              <a:rPr dirty="0" sz="2650" spc="-40">
                <a:solidFill>
                  <a:srgbClr val="FFFFFF"/>
                </a:solidFill>
                <a:latin typeface="Trebuchet MS"/>
                <a:cs typeface="Trebuchet MS"/>
              </a:rPr>
              <a:t>defined </a:t>
            </a:r>
            <a:r>
              <a:rPr dirty="0" sz="2650" spc="-45">
                <a:solidFill>
                  <a:srgbClr val="FFFFFF"/>
                </a:solidFill>
                <a:latin typeface="Trebuchet MS"/>
                <a:cs typeface="Trebuchet MS"/>
              </a:rPr>
              <a:t>Explained </a:t>
            </a:r>
            <a:r>
              <a:rPr dirty="0" sz="26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Trebuchet MS"/>
                <a:cs typeface="Trebuchet MS"/>
              </a:rPr>
              <a:t>Variance </a:t>
            </a:r>
            <a:r>
              <a:rPr dirty="0" sz="2650" spc="-60">
                <a:solidFill>
                  <a:srgbClr val="FFFFFF"/>
                </a:solidFill>
                <a:latin typeface="Trebuchet MS"/>
                <a:cs typeface="Trebuchet MS"/>
              </a:rPr>
              <a:t>Ratio 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threshold </a:t>
            </a:r>
            <a:r>
              <a:rPr dirty="0" sz="2650" spc="-3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2650" spc="-45">
                <a:solidFill>
                  <a:srgbClr val="FFFFFF"/>
                </a:solidFill>
                <a:latin typeface="Trebuchet MS"/>
                <a:cs typeface="Trebuchet MS"/>
              </a:rPr>
              <a:t>obtain </a:t>
            </a:r>
            <a:r>
              <a:rPr dirty="0" sz="26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5">
                <a:solidFill>
                  <a:srgbClr val="FFFFFF"/>
                </a:solidFill>
                <a:latin typeface="Trebuchet MS"/>
                <a:cs typeface="Trebuchet MS"/>
              </a:rPr>
              <a:t>eventually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FFBD58"/>
                </a:solidFill>
                <a:latin typeface="Microsoft Sans Serif"/>
                <a:cs typeface="Microsoft Sans Serif"/>
              </a:rPr>
              <a:t>22-dimension</a:t>
            </a:r>
            <a:r>
              <a:rPr dirty="0" sz="2650" spc="-50">
                <a:solidFill>
                  <a:srgbClr val="FFBD58"/>
                </a:solidFill>
                <a:latin typeface="Microsoft Sans Serif"/>
                <a:cs typeface="Microsoft Sans Serif"/>
              </a:rPr>
              <a:t> </a:t>
            </a:r>
            <a:r>
              <a:rPr dirty="0" sz="2650" spc="75">
                <a:solidFill>
                  <a:srgbClr val="FFBD58"/>
                </a:solidFill>
                <a:latin typeface="Microsoft Sans Serif"/>
                <a:cs typeface="Microsoft Sans Serif"/>
              </a:rPr>
              <a:t>data</a:t>
            </a:r>
            <a:r>
              <a:rPr dirty="0" sz="2650" spc="7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6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FFFFFF"/>
                </a:solidFill>
                <a:latin typeface="Trebuchet MS"/>
                <a:cs typeface="Trebuchet MS"/>
              </a:rPr>
              <a:t>bad</a:t>
            </a:r>
            <a:r>
              <a:rPr dirty="0" sz="26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3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650" spc="-7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20">
                <a:solidFill>
                  <a:srgbClr val="FFFFFF"/>
                </a:solidFill>
                <a:latin typeface="Trebuchet MS"/>
                <a:cs typeface="Trebuchet MS"/>
              </a:rPr>
              <a:t>all!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12913" y="8562911"/>
            <a:ext cx="2181860" cy="603250"/>
          </a:xfrm>
          <a:custGeom>
            <a:avLst/>
            <a:gdLst/>
            <a:ahLst/>
            <a:cxnLst/>
            <a:rect l="l" t="t" r="r" b="b"/>
            <a:pathLst>
              <a:path w="2181859" h="603250">
                <a:moveTo>
                  <a:pt x="952792" y="498144"/>
                </a:moveTo>
                <a:lnTo>
                  <a:pt x="950912" y="497014"/>
                </a:lnTo>
                <a:lnTo>
                  <a:pt x="949121" y="497141"/>
                </a:lnTo>
                <a:lnTo>
                  <a:pt x="947356" y="498551"/>
                </a:lnTo>
                <a:lnTo>
                  <a:pt x="952792" y="498144"/>
                </a:lnTo>
                <a:close/>
              </a:path>
              <a:path w="2181859" h="603250">
                <a:moveTo>
                  <a:pt x="964742" y="497255"/>
                </a:moveTo>
                <a:lnTo>
                  <a:pt x="963104" y="496100"/>
                </a:lnTo>
                <a:lnTo>
                  <a:pt x="957986" y="496481"/>
                </a:lnTo>
                <a:lnTo>
                  <a:pt x="952792" y="498144"/>
                </a:lnTo>
                <a:lnTo>
                  <a:pt x="964742" y="497255"/>
                </a:lnTo>
                <a:close/>
              </a:path>
              <a:path w="2181859" h="603250">
                <a:moveTo>
                  <a:pt x="968032" y="499554"/>
                </a:moveTo>
                <a:lnTo>
                  <a:pt x="964742" y="497255"/>
                </a:lnTo>
                <a:lnTo>
                  <a:pt x="947356" y="498551"/>
                </a:lnTo>
                <a:lnTo>
                  <a:pt x="943698" y="496277"/>
                </a:lnTo>
                <a:lnTo>
                  <a:pt x="941870" y="495134"/>
                </a:lnTo>
                <a:lnTo>
                  <a:pt x="935532" y="496874"/>
                </a:lnTo>
                <a:lnTo>
                  <a:pt x="929589" y="496049"/>
                </a:lnTo>
                <a:lnTo>
                  <a:pt x="863536" y="493318"/>
                </a:lnTo>
                <a:lnTo>
                  <a:pt x="841667" y="489851"/>
                </a:lnTo>
                <a:lnTo>
                  <a:pt x="839330" y="492569"/>
                </a:lnTo>
                <a:lnTo>
                  <a:pt x="831049" y="494461"/>
                </a:lnTo>
                <a:lnTo>
                  <a:pt x="848601" y="499529"/>
                </a:lnTo>
                <a:lnTo>
                  <a:pt x="849185" y="502031"/>
                </a:lnTo>
                <a:lnTo>
                  <a:pt x="845972" y="506095"/>
                </a:lnTo>
                <a:lnTo>
                  <a:pt x="842733" y="507606"/>
                </a:lnTo>
                <a:lnTo>
                  <a:pt x="840397" y="509054"/>
                </a:lnTo>
                <a:lnTo>
                  <a:pt x="968032" y="499554"/>
                </a:lnTo>
                <a:close/>
              </a:path>
              <a:path w="2181859" h="603250">
                <a:moveTo>
                  <a:pt x="987945" y="498081"/>
                </a:moveTo>
                <a:lnTo>
                  <a:pt x="984008" y="495820"/>
                </a:lnTo>
                <a:lnTo>
                  <a:pt x="968032" y="499554"/>
                </a:lnTo>
                <a:lnTo>
                  <a:pt x="987945" y="498081"/>
                </a:lnTo>
                <a:close/>
              </a:path>
              <a:path w="2181859" h="603250">
                <a:moveTo>
                  <a:pt x="1907286" y="57810"/>
                </a:moveTo>
                <a:lnTo>
                  <a:pt x="1905457" y="56680"/>
                </a:lnTo>
                <a:lnTo>
                  <a:pt x="1899043" y="58420"/>
                </a:lnTo>
                <a:lnTo>
                  <a:pt x="1907286" y="57810"/>
                </a:lnTo>
                <a:close/>
              </a:path>
              <a:path w="2181859" h="603250">
                <a:moveTo>
                  <a:pt x="2181834" y="153276"/>
                </a:moveTo>
                <a:lnTo>
                  <a:pt x="2155952" y="97891"/>
                </a:lnTo>
                <a:lnTo>
                  <a:pt x="2136991" y="72555"/>
                </a:lnTo>
                <a:lnTo>
                  <a:pt x="2129256" y="64223"/>
                </a:lnTo>
                <a:lnTo>
                  <a:pt x="2125395" y="60693"/>
                </a:lnTo>
                <a:lnTo>
                  <a:pt x="2121547" y="58432"/>
                </a:lnTo>
                <a:lnTo>
                  <a:pt x="2115934" y="58839"/>
                </a:lnTo>
                <a:lnTo>
                  <a:pt x="2108708" y="50469"/>
                </a:lnTo>
                <a:lnTo>
                  <a:pt x="2106536" y="49352"/>
                </a:lnTo>
                <a:lnTo>
                  <a:pt x="2100008" y="46024"/>
                </a:lnTo>
                <a:lnTo>
                  <a:pt x="2090458" y="45453"/>
                </a:lnTo>
                <a:lnTo>
                  <a:pt x="2080501" y="46202"/>
                </a:lnTo>
                <a:lnTo>
                  <a:pt x="1962188" y="60096"/>
                </a:lnTo>
                <a:lnTo>
                  <a:pt x="1958962" y="59067"/>
                </a:lnTo>
                <a:lnTo>
                  <a:pt x="1955723" y="58026"/>
                </a:lnTo>
                <a:lnTo>
                  <a:pt x="1942934" y="58978"/>
                </a:lnTo>
                <a:lnTo>
                  <a:pt x="1936572" y="60731"/>
                </a:lnTo>
                <a:lnTo>
                  <a:pt x="1930184" y="58661"/>
                </a:lnTo>
                <a:lnTo>
                  <a:pt x="1910943" y="60083"/>
                </a:lnTo>
                <a:lnTo>
                  <a:pt x="1907286" y="57810"/>
                </a:lnTo>
                <a:lnTo>
                  <a:pt x="1893112" y="58864"/>
                </a:lnTo>
                <a:lnTo>
                  <a:pt x="1844509" y="53568"/>
                </a:lnTo>
                <a:lnTo>
                  <a:pt x="1796465" y="46951"/>
                </a:lnTo>
                <a:lnTo>
                  <a:pt x="1748929" y="37757"/>
                </a:lnTo>
                <a:lnTo>
                  <a:pt x="1701965" y="25971"/>
                </a:lnTo>
                <a:lnTo>
                  <a:pt x="1655546" y="10325"/>
                </a:lnTo>
                <a:lnTo>
                  <a:pt x="1637906" y="3987"/>
                </a:lnTo>
                <a:lnTo>
                  <a:pt x="1630972" y="1955"/>
                </a:lnTo>
                <a:lnTo>
                  <a:pt x="1623148" y="0"/>
                </a:lnTo>
                <a:lnTo>
                  <a:pt x="1614563" y="12090"/>
                </a:lnTo>
                <a:lnTo>
                  <a:pt x="1616354" y="20878"/>
                </a:lnTo>
                <a:lnTo>
                  <a:pt x="1620215" y="24409"/>
                </a:lnTo>
                <a:lnTo>
                  <a:pt x="1630959" y="37617"/>
                </a:lnTo>
                <a:lnTo>
                  <a:pt x="1656613" y="82829"/>
                </a:lnTo>
                <a:lnTo>
                  <a:pt x="1668322" y="92151"/>
                </a:lnTo>
                <a:lnTo>
                  <a:pt x="1675168" y="96735"/>
                </a:lnTo>
                <a:lnTo>
                  <a:pt x="1726806" y="118364"/>
                </a:lnTo>
                <a:lnTo>
                  <a:pt x="1772246" y="134086"/>
                </a:lnTo>
                <a:lnTo>
                  <a:pt x="1818360" y="145935"/>
                </a:lnTo>
                <a:lnTo>
                  <a:pt x="1865261" y="156451"/>
                </a:lnTo>
                <a:lnTo>
                  <a:pt x="1912734" y="164388"/>
                </a:lnTo>
                <a:lnTo>
                  <a:pt x="1927301" y="165849"/>
                </a:lnTo>
                <a:lnTo>
                  <a:pt x="1941677" y="171145"/>
                </a:lnTo>
                <a:lnTo>
                  <a:pt x="1940039" y="177634"/>
                </a:lnTo>
                <a:lnTo>
                  <a:pt x="1936673" y="182981"/>
                </a:lnTo>
                <a:lnTo>
                  <a:pt x="1928545" y="183578"/>
                </a:lnTo>
                <a:lnTo>
                  <a:pt x="1922957" y="186550"/>
                </a:lnTo>
                <a:lnTo>
                  <a:pt x="1919782" y="194424"/>
                </a:lnTo>
                <a:lnTo>
                  <a:pt x="1912226" y="194983"/>
                </a:lnTo>
                <a:lnTo>
                  <a:pt x="1905000" y="196799"/>
                </a:lnTo>
                <a:lnTo>
                  <a:pt x="1901748" y="204673"/>
                </a:lnTo>
                <a:lnTo>
                  <a:pt x="1898662" y="204901"/>
                </a:lnTo>
                <a:lnTo>
                  <a:pt x="1898281" y="207479"/>
                </a:lnTo>
                <a:lnTo>
                  <a:pt x="1891042" y="208026"/>
                </a:lnTo>
                <a:lnTo>
                  <a:pt x="1884476" y="209778"/>
                </a:lnTo>
                <a:lnTo>
                  <a:pt x="1881136" y="217678"/>
                </a:lnTo>
                <a:lnTo>
                  <a:pt x="1876348" y="219303"/>
                </a:lnTo>
                <a:lnTo>
                  <a:pt x="1871230" y="219684"/>
                </a:lnTo>
                <a:lnTo>
                  <a:pt x="1758569" y="284099"/>
                </a:lnTo>
                <a:lnTo>
                  <a:pt x="1655749" y="338874"/>
                </a:lnTo>
                <a:lnTo>
                  <a:pt x="1622298" y="355371"/>
                </a:lnTo>
                <a:lnTo>
                  <a:pt x="1588947" y="373126"/>
                </a:lnTo>
                <a:lnTo>
                  <a:pt x="1560830" y="382866"/>
                </a:lnTo>
                <a:lnTo>
                  <a:pt x="1506778" y="404710"/>
                </a:lnTo>
                <a:lnTo>
                  <a:pt x="1461516" y="420814"/>
                </a:lnTo>
                <a:lnTo>
                  <a:pt x="1415872" y="435673"/>
                </a:lnTo>
                <a:lnTo>
                  <a:pt x="1323340" y="460387"/>
                </a:lnTo>
                <a:lnTo>
                  <a:pt x="1276438" y="470242"/>
                </a:lnTo>
                <a:lnTo>
                  <a:pt x="1229144" y="478853"/>
                </a:lnTo>
                <a:lnTo>
                  <a:pt x="1181354" y="484962"/>
                </a:lnTo>
                <a:lnTo>
                  <a:pt x="1112761" y="492607"/>
                </a:lnTo>
                <a:lnTo>
                  <a:pt x="1078382" y="495173"/>
                </a:lnTo>
                <a:lnTo>
                  <a:pt x="1044092" y="498995"/>
                </a:lnTo>
                <a:lnTo>
                  <a:pt x="1040714" y="497967"/>
                </a:lnTo>
                <a:lnTo>
                  <a:pt x="1037336" y="496951"/>
                </a:lnTo>
                <a:lnTo>
                  <a:pt x="1030592" y="496176"/>
                </a:lnTo>
                <a:lnTo>
                  <a:pt x="1017333" y="499706"/>
                </a:lnTo>
                <a:lnTo>
                  <a:pt x="1014120" y="498678"/>
                </a:lnTo>
                <a:lnTo>
                  <a:pt x="1010920" y="497636"/>
                </a:lnTo>
                <a:lnTo>
                  <a:pt x="1004519" y="496836"/>
                </a:lnTo>
                <a:lnTo>
                  <a:pt x="991870" y="500329"/>
                </a:lnTo>
                <a:lnTo>
                  <a:pt x="987945" y="498081"/>
                </a:lnTo>
                <a:lnTo>
                  <a:pt x="840397" y="509054"/>
                </a:lnTo>
                <a:lnTo>
                  <a:pt x="785304" y="500418"/>
                </a:lnTo>
                <a:lnTo>
                  <a:pt x="730770" y="489191"/>
                </a:lnTo>
                <a:lnTo>
                  <a:pt x="676783" y="476656"/>
                </a:lnTo>
                <a:lnTo>
                  <a:pt x="623201" y="461530"/>
                </a:lnTo>
                <a:lnTo>
                  <a:pt x="570052" y="445109"/>
                </a:lnTo>
                <a:lnTo>
                  <a:pt x="546100" y="434162"/>
                </a:lnTo>
                <a:lnTo>
                  <a:pt x="474891" y="403796"/>
                </a:lnTo>
                <a:lnTo>
                  <a:pt x="406057" y="373265"/>
                </a:lnTo>
                <a:lnTo>
                  <a:pt x="402145" y="373557"/>
                </a:lnTo>
                <a:lnTo>
                  <a:pt x="402869" y="372452"/>
                </a:lnTo>
                <a:lnTo>
                  <a:pt x="402869" y="373494"/>
                </a:lnTo>
                <a:lnTo>
                  <a:pt x="406057" y="373265"/>
                </a:lnTo>
                <a:lnTo>
                  <a:pt x="403593" y="372173"/>
                </a:lnTo>
                <a:lnTo>
                  <a:pt x="402602" y="370967"/>
                </a:lnTo>
                <a:lnTo>
                  <a:pt x="401116" y="368541"/>
                </a:lnTo>
                <a:lnTo>
                  <a:pt x="398348" y="368744"/>
                </a:lnTo>
                <a:lnTo>
                  <a:pt x="397040" y="367563"/>
                </a:lnTo>
                <a:lnTo>
                  <a:pt x="395655" y="367665"/>
                </a:lnTo>
                <a:lnTo>
                  <a:pt x="394004" y="365239"/>
                </a:lnTo>
                <a:lnTo>
                  <a:pt x="391388" y="364159"/>
                </a:lnTo>
                <a:lnTo>
                  <a:pt x="387972" y="364413"/>
                </a:lnTo>
                <a:lnTo>
                  <a:pt x="386308" y="360718"/>
                </a:lnTo>
                <a:lnTo>
                  <a:pt x="383692" y="359638"/>
                </a:lnTo>
                <a:lnTo>
                  <a:pt x="380199" y="359905"/>
                </a:lnTo>
                <a:lnTo>
                  <a:pt x="378612" y="356196"/>
                </a:lnTo>
                <a:lnTo>
                  <a:pt x="376008" y="355117"/>
                </a:lnTo>
                <a:lnTo>
                  <a:pt x="372427" y="355384"/>
                </a:lnTo>
                <a:lnTo>
                  <a:pt x="370941" y="352958"/>
                </a:lnTo>
                <a:lnTo>
                  <a:pt x="369620" y="351777"/>
                </a:lnTo>
                <a:lnTo>
                  <a:pt x="368312" y="350596"/>
                </a:lnTo>
                <a:lnTo>
                  <a:pt x="364832" y="352132"/>
                </a:lnTo>
                <a:lnTo>
                  <a:pt x="363321" y="348424"/>
                </a:lnTo>
                <a:lnTo>
                  <a:pt x="360794" y="347345"/>
                </a:lnTo>
                <a:lnTo>
                  <a:pt x="357136" y="347611"/>
                </a:lnTo>
                <a:lnTo>
                  <a:pt x="355714" y="343903"/>
                </a:lnTo>
                <a:lnTo>
                  <a:pt x="353174" y="342811"/>
                </a:lnTo>
                <a:lnTo>
                  <a:pt x="349516" y="343090"/>
                </a:lnTo>
                <a:lnTo>
                  <a:pt x="348716" y="342709"/>
                </a:lnTo>
                <a:lnTo>
                  <a:pt x="347675" y="340194"/>
                </a:lnTo>
                <a:lnTo>
                  <a:pt x="345198" y="338810"/>
                </a:lnTo>
                <a:lnTo>
                  <a:pt x="343319" y="339051"/>
                </a:lnTo>
                <a:lnTo>
                  <a:pt x="342620" y="338759"/>
                </a:lnTo>
                <a:lnTo>
                  <a:pt x="342620" y="339788"/>
                </a:lnTo>
                <a:lnTo>
                  <a:pt x="309079" y="342277"/>
                </a:lnTo>
                <a:lnTo>
                  <a:pt x="311759" y="342074"/>
                </a:lnTo>
                <a:lnTo>
                  <a:pt x="310489" y="340995"/>
                </a:lnTo>
                <a:lnTo>
                  <a:pt x="311340" y="340842"/>
                </a:lnTo>
                <a:lnTo>
                  <a:pt x="312902" y="341985"/>
                </a:lnTo>
                <a:lnTo>
                  <a:pt x="313067" y="341972"/>
                </a:lnTo>
                <a:lnTo>
                  <a:pt x="311988" y="340791"/>
                </a:lnTo>
                <a:lnTo>
                  <a:pt x="313550" y="341934"/>
                </a:lnTo>
                <a:lnTo>
                  <a:pt x="342620" y="339788"/>
                </a:lnTo>
                <a:lnTo>
                  <a:pt x="342620" y="338759"/>
                </a:lnTo>
                <a:lnTo>
                  <a:pt x="342150" y="338543"/>
                </a:lnTo>
                <a:lnTo>
                  <a:pt x="327952" y="339598"/>
                </a:lnTo>
                <a:lnTo>
                  <a:pt x="341909" y="338556"/>
                </a:lnTo>
                <a:lnTo>
                  <a:pt x="340487" y="334835"/>
                </a:lnTo>
                <a:lnTo>
                  <a:pt x="338124" y="333743"/>
                </a:lnTo>
                <a:lnTo>
                  <a:pt x="334302" y="334022"/>
                </a:lnTo>
                <a:lnTo>
                  <a:pt x="332879" y="330314"/>
                </a:lnTo>
                <a:lnTo>
                  <a:pt x="330504" y="329222"/>
                </a:lnTo>
                <a:lnTo>
                  <a:pt x="326682" y="329501"/>
                </a:lnTo>
                <a:lnTo>
                  <a:pt x="325348" y="325780"/>
                </a:lnTo>
                <a:lnTo>
                  <a:pt x="322897" y="324688"/>
                </a:lnTo>
                <a:lnTo>
                  <a:pt x="319151" y="324967"/>
                </a:lnTo>
                <a:lnTo>
                  <a:pt x="317817" y="321246"/>
                </a:lnTo>
                <a:lnTo>
                  <a:pt x="315366" y="320154"/>
                </a:lnTo>
                <a:lnTo>
                  <a:pt x="311708" y="320433"/>
                </a:lnTo>
                <a:lnTo>
                  <a:pt x="310286" y="316712"/>
                </a:lnTo>
                <a:lnTo>
                  <a:pt x="307835" y="315620"/>
                </a:lnTo>
                <a:lnTo>
                  <a:pt x="304253" y="315887"/>
                </a:lnTo>
                <a:lnTo>
                  <a:pt x="238137" y="269862"/>
                </a:lnTo>
                <a:lnTo>
                  <a:pt x="228282" y="265506"/>
                </a:lnTo>
                <a:lnTo>
                  <a:pt x="219417" y="259791"/>
                </a:lnTo>
                <a:lnTo>
                  <a:pt x="202742" y="245757"/>
                </a:lnTo>
                <a:lnTo>
                  <a:pt x="203060" y="244462"/>
                </a:lnTo>
                <a:lnTo>
                  <a:pt x="203695" y="243141"/>
                </a:lnTo>
                <a:lnTo>
                  <a:pt x="205778" y="240436"/>
                </a:lnTo>
                <a:lnTo>
                  <a:pt x="207479" y="239039"/>
                </a:lnTo>
                <a:lnTo>
                  <a:pt x="209816" y="237591"/>
                </a:lnTo>
                <a:lnTo>
                  <a:pt x="204114" y="232918"/>
                </a:lnTo>
                <a:lnTo>
                  <a:pt x="198132" y="226999"/>
                </a:lnTo>
                <a:lnTo>
                  <a:pt x="191643" y="222389"/>
                </a:lnTo>
                <a:lnTo>
                  <a:pt x="184251" y="219113"/>
                </a:lnTo>
                <a:lnTo>
                  <a:pt x="180898" y="218084"/>
                </a:lnTo>
                <a:lnTo>
                  <a:pt x="177800" y="217043"/>
                </a:lnTo>
                <a:lnTo>
                  <a:pt x="175260" y="214693"/>
                </a:lnTo>
                <a:lnTo>
                  <a:pt x="178193" y="215747"/>
                </a:lnTo>
                <a:lnTo>
                  <a:pt x="181229" y="218071"/>
                </a:lnTo>
                <a:lnTo>
                  <a:pt x="184251" y="219113"/>
                </a:lnTo>
                <a:lnTo>
                  <a:pt x="182270" y="216712"/>
                </a:lnTo>
                <a:lnTo>
                  <a:pt x="179959" y="213067"/>
                </a:lnTo>
                <a:lnTo>
                  <a:pt x="176237" y="214617"/>
                </a:lnTo>
                <a:lnTo>
                  <a:pt x="175895" y="213372"/>
                </a:lnTo>
                <a:lnTo>
                  <a:pt x="174879" y="209626"/>
                </a:lnTo>
                <a:lnTo>
                  <a:pt x="171259" y="206070"/>
                </a:lnTo>
                <a:lnTo>
                  <a:pt x="169964" y="205841"/>
                </a:lnTo>
                <a:lnTo>
                  <a:pt x="169964" y="215087"/>
                </a:lnTo>
                <a:lnTo>
                  <a:pt x="168262" y="215214"/>
                </a:lnTo>
                <a:lnTo>
                  <a:pt x="167932" y="213956"/>
                </a:lnTo>
                <a:lnTo>
                  <a:pt x="169227" y="213868"/>
                </a:lnTo>
                <a:lnTo>
                  <a:pt x="169964" y="215087"/>
                </a:lnTo>
                <a:lnTo>
                  <a:pt x="169964" y="205841"/>
                </a:lnTo>
                <a:lnTo>
                  <a:pt x="166293" y="205168"/>
                </a:lnTo>
                <a:lnTo>
                  <a:pt x="165442" y="201409"/>
                </a:lnTo>
                <a:lnTo>
                  <a:pt x="163461" y="199009"/>
                </a:lnTo>
                <a:lnTo>
                  <a:pt x="159804" y="199288"/>
                </a:lnTo>
                <a:lnTo>
                  <a:pt x="158635" y="196824"/>
                </a:lnTo>
                <a:lnTo>
                  <a:pt x="158064" y="195592"/>
                </a:lnTo>
                <a:lnTo>
                  <a:pt x="156984" y="194398"/>
                </a:lnTo>
                <a:lnTo>
                  <a:pt x="155917" y="193205"/>
                </a:lnTo>
                <a:lnTo>
                  <a:pt x="153187" y="193408"/>
                </a:lnTo>
                <a:lnTo>
                  <a:pt x="153187" y="197231"/>
                </a:lnTo>
                <a:lnTo>
                  <a:pt x="152374" y="196011"/>
                </a:lnTo>
                <a:lnTo>
                  <a:pt x="151866" y="194779"/>
                </a:lnTo>
                <a:lnTo>
                  <a:pt x="152527" y="195999"/>
                </a:lnTo>
                <a:lnTo>
                  <a:pt x="153187" y="197231"/>
                </a:lnTo>
                <a:lnTo>
                  <a:pt x="153187" y="193408"/>
                </a:lnTo>
                <a:lnTo>
                  <a:pt x="152095" y="193484"/>
                </a:lnTo>
                <a:lnTo>
                  <a:pt x="151511" y="192265"/>
                </a:lnTo>
                <a:lnTo>
                  <a:pt x="150533" y="191058"/>
                </a:lnTo>
                <a:lnTo>
                  <a:pt x="148640" y="189928"/>
                </a:lnTo>
                <a:lnTo>
                  <a:pt x="143675" y="183934"/>
                </a:lnTo>
                <a:lnTo>
                  <a:pt x="138099" y="177977"/>
                </a:lnTo>
                <a:lnTo>
                  <a:pt x="131991" y="173329"/>
                </a:lnTo>
                <a:lnTo>
                  <a:pt x="125336" y="170014"/>
                </a:lnTo>
                <a:lnTo>
                  <a:pt x="120561" y="163995"/>
                </a:lnTo>
                <a:lnTo>
                  <a:pt x="115938" y="157975"/>
                </a:lnTo>
                <a:lnTo>
                  <a:pt x="108585" y="154698"/>
                </a:lnTo>
                <a:lnTo>
                  <a:pt x="106908" y="149733"/>
                </a:lnTo>
                <a:lnTo>
                  <a:pt x="102743" y="147497"/>
                </a:lnTo>
                <a:lnTo>
                  <a:pt x="98894" y="145237"/>
                </a:lnTo>
                <a:lnTo>
                  <a:pt x="84277" y="128485"/>
                </a:lnTo>
                <a:lnTo>
                  <a:pt x="69227" y="111785"/>
                </a:lnTo>
                <a:lnTo>
                  <a:pt x="61061" y="102196"/>
                </a:lnTo>
                <a:lnTo>
                  <a:pt x="54927" y="95021"/>
                </a:lnTo>
                <a:lnTo>
                  <a:pt x="42367" y="75577"/>
                </a:lnTo>
                <a:lnTo>
                  <a:pt x="36690" y="79819"/>
                </a:lnTo>
                <a:lnTo>
                  <a:pt x="30594" y="84086"/>
                </a:lnTo>
                <a:lnTo>
                  <a:pt x="25488" y="88290"/>
                </a:lnTo>
                <a:lnTo>
                  <a:pt x="22961" y="94843"/>
                </a:lnTo>
                <a:lnTo>
                  <a:pt x="21920" y="96202"/>
                </a:lnTo>
                <a:lnTo>
                  <a:pt x="21856" y="97472"/>
                </a:lnTo>
                <a:lnTo>
                  <a:pt x="22771" y="99961"/>
                </a:lnTo>
                <a:lnTo>
                  <a:pt x="18757" y="105346"/>
                </a:lnTo>
                <a:lnTo>
                  <a:pt x="8394" y="102298"/>
                </a:lnTo>
                <a:lnTo>
                  <a:pt x="7353" y="111290"/>
                </a:lnTo>
                <a:lnTo>
                  <a:pt x="660" y="123253"/>
                </a:lnTo>
                <a:lnTo>
                  <a:pt x="0" y="134759"/>
                </a:lnTo>
                <a:lnTo>
                  <a:pt x="3759" y="145948"/>
                </a:lnTo>
                <a:lnTo>
                  <a:pt x="32245" y="185851"/>
                </a:lnTo>
                <a:lnTo>
                  <a:pt x="81318" y="239509"/>
                </a:lnTo>
                <a:lnTo>
                  <a:pt x="146850" y="298310"/>
                </a:lnTo>
                <a:lnTo>
                  <a:pt x="187071" y="330974"/>
                </a:lnTo>
                <a:lnTo>
                  <a:pt x="228320" y="361010"/>
                </a:lnTo>
                <a:lnTo>
                  <a:pt x="270649" y="389699"/>
                </a:lnTo>
                <a:lnTo>
                  <a:pt x="314071" y="417042"/>
                </a:lnTo>
                <a:lnTo>
                  <a:pt x="358457" y="441756"/>
                </a:lnTo>
                <a:lnTo>
                  <a:pt x="403910" y="465112"/>
                </a:lnTo>
                <a:lnTo>
                  <a:pt x="450380" y="487133"/>
                </a:lnTo>
                <a:lnTo>
                  <a:pt x="497789" y="506526"/>
                </a:lnTo>
                <a:lnTo>
                  <a:pt x="546303" y="525843"/>
                </a:lnTo>
                <a:lnTo>
                  <a:pt x="596531" y="542480"/>
                </a:lnTo>
                <a:lnTo>
                  <a:pt x="646861" y="557834"/>
                </a:lnTo>
                <a:lnTo>
                  <a:pt x="697166" y="570649"/>
                </a:lnTo>
                <a:lnTo>
                  <a:pt x="747471" y="580910"/>
                </a:lnTo>
                <a:lnTo>
                  <a:pt x="797852" y="589902"/>
                </a:lnTo>
                <a:lnTo>
                  <a:pt x="848220" y="596341"/>
                </a:lnTo>
                <a:lnTo>
                  <a:pt x="898563" y="600240"/>
                </a:lnTo>
                <a:lnTo>
                  <a:pt x="948994" y="602856"/>
                </a:lnTo>
                <a:lnTo>
                  <a:pt x="999388" y="602919"/>
                </a:lnTo>
                <a:lnTo>
                  <a:pt x="1049870" y="601713"/>
                </a:lnTo>
                <a:lnTo>
                  <a:pt x="1100416" y="599224"/>
                </a:lnTo>
                <a:lnTo>
                  <a:pt x="1150924" y="594194"/>
                </a:lnTo>
                <a:lnTo>
                  <a:pt x="1252054" y="579031"/>
                </a:lnTo>
                <a:lnTo>
                  <a:pt x="1353235" y="556221"/>
                </a:lnTo>
                <a:lnTo>
                  <a:pt x="1403870" y="542264"/>
                </a:lnTo>
                <a:lnTo>
                  <a:pt x="1453388" y="527126"/>
                </a:lnTo>
                <a:lnTo>
                  <a:pt x="1502067" y="509485"/>
                </a:lnTo>
                <a:lnTo>
                  <a:pt x="1550085" y="490639"/>
                </a:lnTo>
                <a:lnTo>
                  <a:pt x="1597494" y="470560"/>
                </a:lnTo>
                <a:lnTo>
                  <a:pt x="1690624" y="425424"/>
                </a:lnTo>
                <a:lnTo>
                  <a:pt x="1736559" y="401624"/>
                </a:lnTo>
                <a:lnTo>
                  <a:pt x="1824596" y="353047"/>
                </a:lnTo>
                <a:lnTo>
                  <a:pt x="1908365" y="303517"/>
                </a:lnTo>
                <a:lnTo>
                  <a:pt x="1949958" y="277507"/>
                </a:lnTo>
                <a:lnTo>
                  <a:pt x="1991728" y="252742"/>
                </a:lnTo>
                <a:lnTo>
                  <a:pt x="1993569" y="250063"/>
                </a:lnTo>
                <a:lnTo>
                  <a:pt x="1995335" y="247383"/>
                </a:lnTo>
                <a:lnTo>
                  <a:pt x="1997176" y="244703"/>
                </a:lnTo>
                <a:lnTo>
                  <a:pt x="2000758" y="244436"/>
                </a:lnTo>
                <a:lnTo>
                  <a:pt x="2004644" y="242874"/>
                </a:lnTo>
                <a:lnTo>
                  <a:pt x="2007666" y="243916"/>
                </a:lnTo>
                <a:lnTo>
                  <a:pt x="2010117" y="245008"/>
                </a:lnTo>
                <a:lnTo>
                  <a:pt x="2008759" y="247662"/>
                </a:lnTo>
                <a:lnTo>
                  <a:pt x="2006257" y="249123"/>
                </a:lnTo>
                <a:lnTo>
                  <a:pt x="1996338" y="271500"/>
                </a:lnTo>
                <a:lnTo>
                  <a:pt x="1984552" y="291477"/>
                </a:lnTo>
                <a:lnTo>
                  <a:pt x="1971497" y="311556"/>
                </a:lnTo>
                <a:lnTo>
                  <a:pt x="1957451" y="330428"/>
                </a:lnTo>
                <a:lnTo>
                  <a:pt x="1948027" y="343865"/>
                </a:lnTo>
                <a:lnTo>
                  <a:pt x="1939544" y="357238"/>
                </a:lnTo>
                <a:lnTo>
                  <a:pt x="1932432" y="371767"/>
                </a:lnTo>
                <a:lnTo>
                  <a:pt x="1927034" y="387451"/>
                </a:lnTo>
                <a:lnTo>
                  <a:pt x="1911235" y="414096"/>
                </a:lnTo>
                <a:lnTo>
                  <a:pt x="1906752" y="442455"/>
                </a:lnTo>
                <a:lnTo>
                  <a:pt x="1913077" y="467448"/>
                </a:lnTo>
                <a:lnTo>
                  <a:pt x="1930298" y="491642"/>
                </a:lnTo>
                <a:lnTo>
                  <a:pt x="1976450" y="464007"/>
                </a:lnTo>
                <a:lnTo>
                  <a:pt x="2015337" y="429285"/>
                </a:lnTo>
                <a:lnTo>
                  <a:pt x="2048548" y="389877"/>
                </a:lnTo>
                <a:lnTo>
                  <a:pt x="2077567" y="346964"/>
                </a:lnTo>
                <a:lnTo>
                  <a:pt x="2103755" y="300443"/>
                </a:lnTo>
                <a:lnTo>
                  <a:pt x="2115896" y="279171"/>
                </a:lnTo>
                <a:lnTo>
                  <a:pt x="2128507" y="257848"/>
                </a:lnTo>
                <a:lnTo>
                  <a:pt x="2143798" y="232511"/>
                </a:lnTo>
                <a:lnTo>
                  <a:pt x="2154301" y="215176"/>
                </a:lnTo>
                <a:lnTo>
                  <a:pt x="2166366" y="193903"/>
                </a:lnTo>
                <a:lnTo>
                  <a:pt x="1899640" y="213753"/>
                </a:lnTo>
                <a:lnTo>
                  <a:pt x="1899551" y="212483"/>
                </a:lnTo>
                <a:lnTo>
                  <a:pt x="1899729" y="213741"/>
                </a:lnTo>
                <a:lnTo>
                  <a:pt x="2166366" y="193903"/>
                </a:lnTo>
                <a:lnTo>
                  <a:pt x="2167115" y="192570"/>
                </a:lnTo>
                <a:lnTo>
                  <a:pt x="2176170" y="176618"/>
                </a:lnTo>
                <a:lnTo>
                  <a:pt x="2181834" y="153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28711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885937" y="1614322"/>
                  </a:moveTo>
                  <a:lnTo>
                    <a:pt x="1028687" y="1614322"/>
                  </a:lnTo>
                  <a:lnTo>
                    <a:pt x="1028687" y="1766722"/>
                  </a:lnTo>
                  <a:lnTo>
                    <a:pt x="1885937" y="1766722"/>
                  </a:lnTo>
                  <a:lnTo>
                    <a:pt x="1885937" y="1614322"/>
                  </a:lnTo>
                  <a:close/>
                </a:path>
                <a:path w="18288000" h="9258300">
                  <a:moveTo>
                    <a:pt x="17262272" y="0"/>
                  </a:moveTo>
                  <a:lnTo>
                    <a:pt x="16786022" y="0"/>
                  </a:lnTo>
                  <a:lnTo>
                    <a:pt x="16786022" y="476250"/>
                  </a:lnTo>
                  <a:lnTo>
                    <a:pt x="17262272" y="476250"/>
                  </a:lnTo>
                  <a:lnTo>
                    <a:pt x="17262272" y="0"/>
                  </a:lnTo>
                  <a:close/>
                </a:path>
                <a:path w="18288000" h="9258300">
                  <a:moveTo>
                    <a:pt x="18287988" y="2971800"/>
                  </a:moveTo>
                  <a:lnTo>
                    <a:pt x="0" y="2971800"/>
                  </a:lnTo>
                  <a:lnTo>
                    <a:pt x="0" y="9258287"/>
                  </a:lnTo>
                  <a:lnTo>
                    <a:pt x="18287988" y="9258287"/>
                  </a:lnTo>
                  <a:lnTo>
                    <a:pt x="18287988" y="297180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477044"/>
            <a:ext cx="8553450" cy="1982470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05"/>
              </a:spcBef>
              <a:tabLst>
                <a:tab pos="3881754" algn="l"/>
                <a:tab pos="4342130" algn="l"/>
                <a:tab pos="5287010" algn="l"/>
              </a:tabLst>
            </a:pPr>
            <a:r>
              <a:rPr dirty="0" sz="6450" spc="98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6450" spc="61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60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6450" spc="4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 spc="-101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6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6450" spc="-459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64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6450" spc="61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6450" spc="-62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 spc="44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645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6450">
                <a:solidFill>
                  <a:srgbClr val="FFFFFF"/>
                </a:solidFill>
                <a:latin typeface="Microsoft Sans Serif"/>
                <a:cs typeface="Microsoft Sans Serif"/>
              </a:rPr>
              <a:t>G  </a:t>
            </a:r>
            <a:r>
              <a:rPr dirty="0" sz="6450" spc="95">
                <a:solidFill>
                  <a:srgbClr val="FFFFFF"/>
                </a:solidFill>
                <a:latin typeface="Microsoft Sans Serif"/>
                <a:cs typeface="Microsoft Sans Serif"/>
              </a:rPr>
              <a:t>MODELS	</a:t>
            </a:r>
            <a:r>
              <a:rPr dirty="0" sz="6450" spc="440">
                <a:solidFill>
                  <a:srgbClr val="003157"/>
                </a:solidFill>
                <a:latin typeface="Microsoft Sans Serif"/>
                <a:cs typeface="Microsoft Sans Serif"/>
              </a:rPr>
              <a:t>SVM</a:t>
            </a:r>
            <a:endParaRPr sz="6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3096749"/>
            <a:ext cx="647636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76220" algn="l"/>
                <a:tab pos="3736975" algn="l"/>
              </a:tabLst>
            </a:pPr>
            <a:r>
              <a:rPr dirty="0" sz="3200" spc="140">
                <a:solidFill>
                  <a:srgbClr val="003157"/>
                </a:solidFill>
                <a:latin typeface="Microsoft Sans Serif"/>
                <a:cs typeface="Microsoft Sans Serif"/>
              </a:rPr>
              <a:t>MASTERING	</a:t>
            </a:r>
            <a:r>
              <a:rPr dirty="0" sz="3200" spc="-95">
                <a:solidFill>
                  <a:srgbClr val="003157"/>
                </a:solidFill>
                <a:latin typeface="Microsoft Sans Serif"/>
                <a:cs typeface="Microsoft Sans Serif"/>
              </a:rPr>
              <a:t>THE	</a:t>
            </a:r>
            <a:r>
              <a:rPr dirty="0" sz="3200" spc="-10">
                <a:solidFill>
                  <a:srgbClr val="003157"/>
                </a:solidFill>
                <a:latin typeface="Microsoft Sans Serif"/>
                <a:cs typeface="Microsoft Sans Serif"/>
              </a:rPr>
              <a:t>HYPERPLANE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883" y="4471675"/>
            <a:ext cx="1343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50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380" i="1">
                <a:solidFill>
                  <a:srgbClr val="003157"/>
                </a:solidFill>
                <a:latin typeface="Arial"/>
                <a:cs typeface="Arial"/>
              </a:rPr>
              <a:t>pp</a:t>
            </a:r>
            <a:r>
              <a:rPr dirty="0" sz="2400" spc="280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35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17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0019" y="4471675"/>
            <a:ext cx="464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9275" algn="l"/>
                <a:tab pos="2945130" algn="l"/>
                <a:tab pos="3655695" algn="l"/>
              </a:tabLst>
            </a:pPr>
            <a:r>
              <a:rPr dirty="0" sz="2400" spc="43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38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3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375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3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-110" i="1">
                <a:solidFill>
                  <a:srgbClr val="003157"/>
                </a:solidFill>
                <a:latin typeface="Arial"/>
                <a:cs typeface="Arial"/>
              </a:rPr>
              <a:t>(</a:t>
            </a:r>
            <a:r>
              <a:rPr dirty="0" sz="2400" spc="-430" i="1">
                <a:solidFill>
                  <a:srgbClr val="003157"/>
                </a:solidFill>
                <a:latin typeface="Arial"/>
                <a:cs typeface="Arial"/>
              </a:rPr>
              <a:t> </a:t>
            </a:r>
            <a:r>
              <a:rPr dirty="0" sz="2400" spc="15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165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12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-60" i="1">
                <a:solidFill>
                  <a:srgbClr val="003157"/>
                </a:solidFill>
                <a:latin typeface="Arial"/>
                <a:cs typeface="Arial"/>
              </a:rPr>
              <a:t>)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40" i="1">
                <a:solidFill>
                  <a:srgbClr val="003157"/>
                </a:solidFill>
                <a:latin typeface="Arial"/>
                <a:cs typeface="Arial"/>
              </a:rPr>
              <a:t>w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883" y="4833625"/>
            <a:ext cx="1315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3935" algn="l"/>
              </a:tabLst>
            </a:pP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0851" y="4471675"/>
            <a:ext cx="112776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60960" marR="5080" indent="-48895">
              <a:lnSpc>
                <a:spcPts val="2850"/>
              </a:lnSpc>
              <a:spcBef>
                <a:spcPts val="220"/>
              </a:spcBef>
            </a:pP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V</a:t>
            </a:r>
            <a:r>
              <a:rPr dirty="0" sz="2400" spc="275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409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80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00" i="1">
                <a:solidFill>
                  <a:srgbClr val="003157"/>
                </a:solidFill>
                <a:latin typeface="Arial"/>
                <a:cs typeface="Arial"/>
              </a:rPr>
              <a:t>r  </a:t>
            </a:r>
            <a:r>
              <a:rPr dirty="0" sz="2400" spc="195" i="1">
                <a:solidFill>
                  <a:srgbClr val="003157"/>
                </a:solidFill>
                <a:latin typeface="Arial"/>
                <a:cs typeface="Arial"/>
              </a:rPr>
              <a:t>tackle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8827" y="4833625"/>
            <a:ext cx="4685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875" algn="l"/>
                <a:tab pos="2148840" algn="l"/>
                <a:tab pos="4108450" algn="l"/>
              </a:tabLst>
            </a:pP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14" i="1">
                <a:solidFill>
                  <a:srgbClr val="003157"/>
                </a:solidFill>
                <a:latin typeface="Arial"/>
                <a:cs typeface="Arial"/>
              </a:rPr>
              <a:t>x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883" y="5195575"/>
            <a:ext cx="7485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9210" algn="l"/>
                <a:tab pos="4541520" algn="l"/>
                <a:tab pos="6518909" algn="l"/>
              </a:tabLst>
            </a:pP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-10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14" i="1">
                <a:solidFill>
                  <a:srgbClr val="003157"/>
                </a:solidFill>
                <a:latin typeface="Arial"/>
                <a:cs typeface="Arial"/>
              </a:rPr>
              <a:t>x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ll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8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24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5883" y="5557525"/>
            <a:ext cx="74879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960" algn="l"/>
                <a:tab pos="1353820" algn="l"/>
                <a:tab pos="2160905" algn="l"/>
                <a:tab pos="3131820" algn="l"/>
                <a:tab pos="5705475" algn="l"/>
                <a:tab pos="6331585" algn="l"/>
              </a:tabLst>
            </a:pP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30" i="1">
                <a:solidFill>
                  <a:srgbClr val="003157"/>
                </a:solidFill>
                <a:latin typeface="Arial"/>
                <a:cs typeface="Arial"/>
              </a:rPr>
              <a:t>p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b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85" i="1">
                <a:solidFill>
                  <a:srgbClr val="003157"/>
                </a:solidFill>
                <a:latin typeface="Arial"/>
                <a:cs typeface="Arial"/>
              </a:rPr>
              <a:t>g</a:t>
            </a:r>
            <a:r>
              <a:rPr dirty="0" sz="2400" spc="-114" i="1">
                <a:solidFill>
                  <a:srgbClr val="003157"/>
                </a:solidFill>
                <a:latin typeface="Arial"/>
                <a:cs typeface="Arial"/>
              </a:rPr>
              <a:t>h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d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70" i="1">
                <a:solidFill>
                  <a:srgbClr val="003157"/>
                </a:solidFill>
                <a:latin typeface="Arial"/>
                <a:cs typeface="Arial"/>
              </a:rPr>
              <a:t>m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n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229" i="1">
                <a:solidFill>
                  <a:srgbClr val="003157"/>
                </a:solidFill>
                <a:latin typeface="Arial"/>
                <a:cs typeface="Arial"/>
              </a:rPr>
              <a:t>l</a:t>
            </a:r>
            <a:r>
              <a:rPr dirty="0" sz="2400" spc="254" i="1">
                <a:solidFill>
                  <a:srgbClr val="003157"/>
                </a:solidFill>
                <a:latin typeface="Arial"/>
                <a:cs typeface="Arial"/>
              </a:rPr>
              <a:t>i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-180" i="1">
                <a:solidFill>
                  <a:srgbClr val="003157"/>
                </a:solidFill>
                <a:latin typeface="Arial"/>
                <a:cs typeface="Arial"/>
              </a:rPr>
              <a:t>y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225" i="1">
                <a:solidFill>
                  <a:srgbClr val="003157"/>
                </a:solidFill>
                <a:latin typeface="Arial"/>
                <a:cs typeface="Arial"/>
              </a:rPr>
              <a:t>o</a:t>
            </a:r>
            <a:r>
              <a:rPr dirty="0" sz="2400" spc="15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	</a:t>
            </a:r>
            <a:r>
              <a:rPr dirty="0" sz="2400" spc="390" i="1">
                <a:solidFill>
                  <a:srgbClr val="003157"/>
                </a:solidFill>
                <a:latin typeface="Arial"/>
                <a:cs typeface="Arial"/>
              </a:rPr>
              <a:t>f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a</a:t>
            </a:r>
            <a:r>
              <a:rPr dirty="0" sz="2400" spc="360" i="1">
                <a:solidFill>
                  <a:srgbClr val="003157"/>
                </a:solidFill>
                <a:latin typeface="Arial"/>
                <a:cs typeface="Arial"/>
              </a:rPr>
              <a:t>t</a:t>
            </a:r>
            <a:r>
              <a:rPr dirty="0" sz="2400" spc="125" i="1">
                <a:solidFill>
                  <a:srgbClr val="003157"/>
                </a:solidFill>
                <a:latin typeface="Arial"/>
                <a:cs typeface="Arial"/>
              </a:rPr>
              <a:t>u</a:t>
            </a:r>
            <a:r>
              <a:rPr dirty="0" sz="2400" spc="185" i="1">
                <a:solidFill>
                  <a:srgbClr val="003157"/>
                </a:solidFill>
                <a:latin typeface="Arial"/>
                <a:cs typeface="Arial"/>
              </a:rPr>
              <a:t>r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5883" y="5919475"/>
            <a:ext cx="1054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003157"/>
                </a:solidFill>
                <a:latin typeface="Arial"/>
                <a:cs typeface="Arial"/>
              </a:rPr>
              <a:t>s</a:t>
            </a:r>
            <a:r>
              <a:rPr dirty="0" sz="2400" spc="270" i="1">
                <a:solidFill>
                  <a:srgbClr val="003157"/>
                </a:solidFill>
                <a:latin typeface="Arial"/>
                <a:cs typeface="Arial"/>
              </a:rPr>
              <a:t>pa</a:t>
            </a:r>
            <a:r>
              <a:rPr dirty="0" sz="2400" spc="290" i="1">
                <a:solidFill>
                  <a:srgbClr val="003157"/>
                </a:solidFill>
                <a:latin typeface="Arial"/>
                <a:cs typeface="Arial"/>
              </a:rPr>
              <a:t>c</a:t>
            </a:r>
            <a:r>
              <a:rPr dirty="0" sz="2400" spc="210" i="1">
                <a:solidFill>
                  <a:srgbClr val="003157"/>
                </a:solidFill>
                <a:latin typeface="Arial"/>
                <a:cs typeface="Arial"/>
              </a:rPr>
              <a:t>e</a:t>
            </a:r>
            <a:r>
              <a:rPr dirty="0" sz="2400" spc="-30" i="1">
                <a:solidFill>
                  <a:srgbClr val="00315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43124" y="7909399"/>
            <a:ext cx="95250" cy="819150"/>
            <a:chOff x="2143124" y="7909399"/>
            <a:chExt cx="95250" cy="81915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3124" y="7909399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3124" y="8633299"/>
              <a:ext cx="95250" cy="952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73250" y="7369775"/>
            <a:ext cx="6710045" cy="22040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25"/>
              </a:spcBef>
              <a:tabLst>
                <a:tab pos="1206500" algn="l"/>
              </a:tabLst>
            </a:pPr>
            <a:r>
              <a:rPr dirty="0" sz="2400" spc="225">
                <a:solidFill>
                  <a:srgbClr val="FFBD58"/>
                </a:solidFill>
                <a:latin typeface="Microsoft Sans Serif"/>
                <a:cs typeface="Microsoft Sans Serif"/>
              </a:rPr>
              <a:t>Kernel	</a:t>
            </a:r>
            <a:r>
              <a:rPr dirty="0" sz="2400" spc="295">
                <a:solidFill>
                  <a:srgbClr val="FFBD58"/>
                </a:solidFill>
                <a:latin typeface="Microsoft Sans Serif"/>
                <a:cs typeface="Microsoft Sans Serif"/>
              </a:rPr>
              <a:t>operations:</a:t>
            </a:r>
            <a:endParaRPr sz="2400">
              <a:latin typeface="Microsoft Sans Serif"/>
              <a:cs typeface="Microsoft Sans Serif"/>
            </a:endParaRPr>
          </a:p>
          <a:p>
            <a:pPr marL="643255">
              <a:lnSpc>
                <a:spcPts val="2850"/>
              </a:lnSpc>
              <a:tabLst>
                <a:tab pos="2251075" algn="l"/>
                <a:tab pos="2649855" algn="l"/>
                <a:tab pos="3611879" algn="l"/>
                <a:tab pos="4053840" algn="l"/>
                <a:tab pos="5033645" algn="l"/>
                <a:tab pos="5833745" algn="l"/>
              </a:tabLst>
            </a:pPr>
            <a:r>
              <a:rPr dirty="0" sz="2400" spc="155">
                <a:solidFill>
                  <a:srgbClr val="003157"/>
                </a:solidFill>
                <a:latin typeface="Trebuchet MS"/>
                <a:cs typeface="Trebuchet MS"/>
              </a:rPr>
              <a:t>exploited	</a:t>
            </a:r>
            <a:r>
              <a:rPr dirty="0" sz="2400" spc="5">
                <a:solidFill>
                  <a:srgbClr val="003157"/>
                </a:solidFill>
                <a:latin typeface="Trebuchet MS"/>
                <a:cs typeface="Trebuchet MS"/>
              </a:rPr>
              <a:t>in	</a:t>
            </a:r>
            <a:r>
              <a:rPr dirty="0" sz="2400" spc="125">
                <a:solidFill>
                  <a:srgbClr val="003157"/>
                </a:solidFill>
                <a:latin typeface="Trebuchet MS"/>
                <a:cs typeface="Trebuchet MS"/>
              </a:rPr>
              <a:t>order	</a:t>
            </a:r>
            <a:r>
              <a:rPr dirty="0" sz="2400" spc="55">
                <a:solidFill>
                  <a:srgbClr val="003157"/>
                </a:solidFill>
                <a:latin typeface="Trebuchet MS"/>
                <a:cs typeface="Trebuchet MS"/>
              </a:rPr>
              <a:t>to	</a:t>
            </a:r>
            <a:r>
              <a:rPr dirty="0" sz="2400" spc="165">
                <a:solidFill>
                  <a:srgbClr val="003157"/>
                </a:solidFill>
                <a:latin typeface="Trebuchet MS"/>
                <a:cs typeface="Trebuchet MS"/>
              </a:rPr>
              <a:t>avoid	long	</a:t>
            </a:r>
            <a:r>
              <a:rPr dirty="0" sz="2400" spc="175">
                <a:solidFill>
                  <a:srgbClr val="003157"/>
                </a:solidFill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530225" marR="5080">
              <a:lnSpc>
                <a:spcPts val="2850"/>
              </a:lnSpc>
              <a:spcBef>
                <a:spcPts val="105"/>
              </a:spcBef>
              <a:tabLst>
                <a:tab pos="1837689" algn="l"/>
                <a:tab pos="2618105" algn="l"/>
                <a:tab pos="3192780" algn="l"/>
                <a:tab pos="3592195" algn="l"/>
                <a:tab pos="4791710" algn="l"/>
                <a:tab pos="5213985" algn="l"/>
              </a:tabLst>
            </a:pP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m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p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ll</a:t>
            </a:r>
            <a:r>
              <a:rPr dirty="0" sz="2400" spc="-165">
                <a:solidFill>
                  <a:srgbClr val="003157"/>
                </a:solidFill>
                <a:latin typeface="Trebuchet MS"/>
                <a:cs typeface="Trebuchet MS"/>
              </a:rPr>
              <a:t>y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10">
                <a:solidFill>
                  <a:srgbClr val="003157"/>
                </a:solidFill>
                <a:latin typeface="Trebuchet MS"/>
                <a:cs typeface="Trebuchet MS"/>
              </a:rPr>
              <a:t>x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80">
                <a:solidFill>
                  <a:srgbClr val="003157"/>
                </a:solidFill>
                <a:latin typeface="Trebuchet MS"/>
                <a:cs typeface="Trebuchet MS"/>
              </a:rPr>
              <a:t>v</a:t>
            </a:r>
            <a:r>
              <a:rPr dirty="0" sz="2400" spc="-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</a:t>
            </a:r>
            <a:r>
              <a:rPr dirty="0" sz="2400" spc="60">
                <a:solidFill>
                  <a:srgbClr val="003157"/>
                </a:solidFill>
                <a:latin typeface="Trebuchet MS"/>
                <a:cs typeface="Trebuchet MS"/>
              </a:rPr>
              <a:t>l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  </a:t>
            </a:r>
            <a:r>
              <a:rPr dirty="0" sz="2400" spc="190">
                <a:solidFill>
                  <a:srgbClr val="003157"/>
                </a:solidFill>
                <a:latin typeface="Trebuchet MS"/>
                <a:cs typeface="Trebuchet MS"/>
              </a:rPr>
              <a:t>dealing	</a:t>
            </a:r>
            <a:r>
              <a:rPr dirty="0" sz="2400" spc="70">
                <a:solidFill>
                  <a:srgbClr val="003157"/>
                </a:solidFill>
                <a:latin typeface="Trebuchet MS"/>
                <a:cs typeface="Trebuchet MS"/>
              </a:rPr>
              <a:t>with	</a:t>
            </a:r>
            <a:r>
              <a:rPr dirty="0" sz="2400" spc="245">
                <a:solidFill>
                  <a:srgbClr val="003157"/>
                </a:solidFill>
                <a:latin typeface="Microsoft Sans Serif"/>
                <a:cs typeface="Microsoft Sans Serif"/>
              </a:rPr>
              <a:t>inner	</a:t>
            </a:r>
            <a:r>
              <a:rPr dirty="0" sz="2400" spc="300">
                <a:solidFill>
                  <a:srgbClr val="003157"/>
                </a:solidFill>
                <a:latin typeface="Microsoft Sans Serif"/>
                <a:cs typeface="Microsoft Sans Serif"/>
              </a:rPr>
              <a:t>products	</a:t>
            </a:r>
            <a:r>
              <a:rPr dirty="0" sz="2400" spc="204">
                <a:solidFill>
                  <a:srgbClr val="003157"/>
                </a:solidFill>
                <a:latin typeface="Trebuchet MS"/>
                <a:cs typeface="Trebuchet MS"/>
              </a:rPr>
              <a:t>among</a:t>
            </a:r>
            <a:endParaRPr sz="2400">
              <a:latin typeface="Trebuchet MS"/>
              <a:cs typeface="Trebuchet MS"/>
            </a:endParaRPr>
          </a:p>
          <a:p>
            <a:pPr marL="530225" marR="701675">
              <a:lnSpc>
                <a:spcPts val="2850"/>
              </a:lnSpc>
              <a:tabLst>
                <a:tab pos="2141855" algn="l"/>
                <a:tab pos="3429000" algn="l"/>
                <a:tab pos="3874135" algn="l"/>
                <a:tab pos="4567555" algn="l"/>
              </a:tabLst>
            </a:pP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003157"/>
                </a:solidFill>
                <a:latin typeface="Trebuchet MS"/>
                <a:cs typeface="Trebuchet MS"/>
              </a:rPr>
              <a:t>s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235">
                <a:solidFill>
                  <a:srgbClr val="003157"/>
                </a:solidFill>
                <a:latin typeface="Trebuchet MS"/>
                <a:cs typeface="Trebuchet MS"/>
              </a:rPr>
              <a:t>e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30">
                <a:solidFill>
                  <a:srgbClr val="003157"/>
                </a:solidFill>
                <a:latin typeface="Trebuchet MS"/>
                <a:cs typeface="Trebuchet MS"/>
              </a:rPr>
              <a:t>d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-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50">
                <a:solidFill>
                  <a:srgbClr val="003157"/>
                </a:solidFill>
                <a:latin typeface="Trebuchet MS"/>
                <a:cs typeface="Trebuchet MS"/>
              </a:rPr>
              <a:t>r</a:t>
            </a:r>
            <a:r>
              <a:rPr dirty="0" sz="2400" spc="345">
                <a:solidFill>
                  <a:srgbClr val="003157"/>
                </a:solidFill>
                <a:latin typeface="Trebuchet MS"/>
                <a:cs typeface="Trebuchet MS"/>
              </a:rPr>
              <a:t>a</a:t>
            </a:r>
            <a:r>
              <a:rPr dirty="0" sz="2400" spc="-50">
                <a:solidFill>
                  <a:srgbClr val="003157"/>
                </a:solidFill>
                <a:latin typeface="Trebuchet MS"/>
                <a:cs typeface="Trebuchet MS"/>
              </a:rPr>
              <a:t>w</a:t>
            </a:r>
            <a:r>
              <a:rPr dirty="0" sz="2400">
                <a:solidFill>
                  <a:srgbClr val="003157"/>
                </a:solidFill>
                <a:latin typeface="Trebuchet MS"/>
                <a:cs typeface="Trebuchet MS"/>
              </a:rPr>
              <a:t>	</a:t>
            </a:r>
            <a:r>
              <a:rPr dirty="0" sz="2400" spc="170">
                <a:solidFill>
                  <a:srgbClr val="003157"/>
                </a:solidFill>
                <a:latin typeface="Trebuchet MS"/>
                <a:cs typeface="Trebuchet MS"/>
              </a:rPr>
              <a:t>f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un</a:t>
            </a:r>
            <a:r>
              <a:rPr dirty="0" sz="2400" spc="300">
                <a:solidFill>
                  <a:srgbClr val="003157"/>
                </a:solidFill>
                <a:latin typeface="Trebuchet MS"/>
                <a:cs typeface="Trebuchet MS"/>
              </a:rPr>
              <a:t>c</a:t>
            </a:r>
            <a:r>
              <a:rPr dirty="0" sz="2400" spc="75">
                <a:solidFill>
                  <a:srgbClr val="003157"/>
                </a:solidFill>
                <a:latin typeface="Trebuchet MS"/>
                <a:cs typeface="Trebuchet MS"/>
              </a:rPr>
              <a:t>t</a:t>
            </a:r>
            <a:r>
              <a:rPr dirty="0" sz="2400" spc="105">
                <a:solidFill>
                  <a:srgbClr val="003157"/>
                </a:solidFill>
                <a:latin typeface="Trebuchet MS"/>
                <a:cs typeface="Trebuchet MS"/>
              </a:rPr>
              <a:t>i</a:t>
            </a:r>
            <a:r>
              <a:rPr dirty="0" sz="2400" spc="270">
                <a:solidFill>
                  <a:srgbClr val="003157"/>
                </a:solidFill>
                <a:latin typeface="Trebuchet MS"/>
                <a:cs typeface="Trebuchet MS"/>
              </a:rPr>
              <a:t>o</a:t>
            </a:r>
            <a:r>
              <a:rPr dirty="0" sz="2400" spc="150">
                <a:solidFill>
                  <a:srgbClr val="003157"/>
                </a:solidFill>
                <a:latin typeface="Trebuchet MS"/>
                <a:cs typeface="Trebuchet MS"/>
              </a:rPr>
              <a:t>n</a:t>
            </a:r>
            <a:r>
              <a:rPr dirty="0" sz="2400" spc="-10">
                <a:solidFill>
                  <a:srgbClr val="003157"/>
                </a:solidFill>
                <a:latin typeface="Trebuchet MS"/>
                <a:cs typeface="Trebuchet MS"/>
              </a:rPr>
              <a:t>s  </a:t>
            </a:r>
            <a:r>
              <a:rPr dirty="0" sz="2400" spc="200">
                <a:solidFill>
                  <a:srgbClr val="003157"/>
                </a:solidFill>
                <a:latin typeface="Trebuchet MS"/>
                <a:cs typeface="Trebuchet MS"/>
              </a:rPr>
              <a:t>mapping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57573" y="9255404"/>
            <a:ext cx="829944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Scale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d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92047" y="9255404"/>
            <a:ext cx="56642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5">
                <a:solidFill>
                  <a:srgbClr val="5C6F1F"/>
                </a:solidFill>
                <a:latin typeface="Arial MT"/>
                <a:cs typeface="Arial MT"/>
              </a:rPr>
              <a:t>PC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A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034177" y="5030954"/>
            <a:ext cx="4119245" cy="4130675"/>
            <a:chOff x="12034177" y="5030954"/>
            <a:chExt cx="4119245" cy="4130675"/>
          </a:xfrm>
        </p:grpSpPr>
        <p:sp>
          <p:nvSpPr>
            <p:cNvPr id="22" name="object 22"/>
            <p:cNvSpPr/>
            <p:nvPr/>
          </p:nvSpPr>
          <p:spPr>
            <a:xfrm>
              <a:off x="12034177" y="5030964"/>
              <a:ext cx="4119245" cy="3101340"/>
            </a:xfrm>
            <a:custGeom>
              <a:avLst/>
              <a:gdLst/>
              <a:ahLst/>
              <a:cxnLst/>
              <a:rect l="l" t="t" r="r" b="b"/>
              <a:pathLst>
                <a:path w="4119245" h="3101340">
                  <a:moveTo>
                    <a:pt x="4119194" y="3089389"/>
                  </a:moveTo>
                  <a:lnTo>
                    <a:pt x="0" y="3089389"/>
                  </a:lnTo>
                  <a:lnTo>
                    <a:pt x="0" y="3100819"/>
                  </a:lnTo>
                  <a:lnTo>
                    <a:pt x="4119194" y="3100819"/>
                  </a:lnTo>
                  <a:lnTo>
                    <a:pt x="4119194" y="3089389"/>
                  </a:lnTo>
                  <a:close/>
                </a:path>
                <a:path w="4119245" h="3101340">
                  <a:moveTo>
                    <a:pt x="4119194" y="2059597"/>
                  </a:moveTo>
                  <a:lnTo>
                    <a:pt x="0" y="2059597"/>
                  </a:lnTo>
                  <a:lnTo>
                    <a:pt x="0" y="2071014"/>
                  </a:lnTo>
                  <a:lnTo>
                    <a:pt x="4119194" y="2071014"/>
                  </a:lnTo>
                  <a:lnTo>
                    <a:pt x="4119194" y="2059597"/>
                  </a:lnTo>
                  <a:close/>
                </a:path>
                <a:path w="4119245" h="3101340">
                  <a:moveTo>
                    <a:pt x="4119194" y="1029792"/>
                  </a:moveTo>
                  <a:lnTo>
                    <a:pt x="0" y="1029792"/>
                  </a:lnTo>
                  <a:lnTo>
                    <a:pt x="0" y="1041222"/>
                  </a:lnTo>
                  <a:lnTo>
                    <a:pt x="4119194" y="1041222"/>
                  </a:lnTo>
                  <a:lnTo>
                    <a:pt x="4119194" y="1029792"/>
                  </a:lnTo>
                  <a:close/>
                </a:path>
                <a:path w="4119245" h="3101340">
                  <a:moveTo>
                    <a:pt x="4119194" y="0"/>
                  </a:moveTo>
                  <a:lnTo>
                    <a:pt x="0" y="0"/>
                  </a:lnTo>
                  <a:lnTo>
                    <a:pt x="0" y="11417"/>
                  </a:lnTo>
                  <a:lnTo>
                    <a:pt x="4119194" y="11417"/>
                  </a:lnTo>
                  <a:lnTo>
                    <a:pt x="4119194" y="0"/>
                  </a:lnTo>
                  <a:close/>
                </a:path>
              </a:pathLst>
            </a:custGeom>
            <a:solidFill>
              <a:srgbClr val="5C6F1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34177" y="9150151"/>
              <a:ext cx="4119245" cy="11430"/>
            </a:xfrm>
            <a:custGeom>
              <a:avLst/>
              <a:gdLst/>
              <a:ahLst/>
              <a:cxnLst/>
              <a:rect l="l" t="t" r="r" b="b"/>
              <a:pathLst>
                <a:path w="4119244" h="11429">
                  <a:moveTo>
                    <a:pt x="4119197" y="11421"/>
                  </a:moveTo>
                  <a:lnTo>
                    <a:pt x="0" y="11421"/>
                  </a:lnTo>
                  <a:lnTo>
                    <a:pt x="0" y="0"/>
                  </a:lnTo>
                  <a:lnTo>
                    <a:pt x="4119197" y="0"/>
                  </a:lnTo>
                  <a:lnTo>
                    <a:pt x="4119197" y="11421"/>
                  </a:lnTo>
                  <a:close/>
                </a:path>
              </a:pathLst>
            </a:custGeom>
            <a:solidFill>
              <a:srgbClr val="5C6F1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034177" y="5273992"/>
              <a:ext cx="3232785" cy="3882390"/>
            </a:xfrm>
            <a:custGeom>
              <a:avLst/>
              <a:gdLst/>
              <a:ahLst/>
              <a:cxnLst/>
              <a:rect l="l" t="t" r="r" b="b"/>
              <a:pathLst>
                <a:path w="3232785" h="3882390">
                  <a:moveTo>
                    <a:pt x="863904" y="184035"/>
                  </a:moveTo>
                  <a:lnTo>
                    <a:pt x="849731" y="146405"/>
                  </a:lnTo>
                  <a:lnTo>
                    <a:pt x="817041" y="122986"/>
                  </a:lnTo>
                  <a:lnTo>
                    <a:pt x="799325" y="119456"/>
                  </a:lnTo>
                  <a:lnTo>
                    <a:pt x="64566" y="119456"/>
                  </a:lnTo>
                  <a:lnTo>
                    <a:pt x="26936" y="133629"/>
                  </a:lnTo>
                  <a:lnTo>
                    <a:pt x="3517" y="166319"/>
                  </a:lnTo>
                  <a:lnTo>
                    <a:pt x="0" y="184035"/>
                  </a:lnTo>
                  <a:lnTo>
                    <a:pt x="0" y="3881882"/>
                  </a:lnTo>
                  <a:lnTo>
                    <a:pt x="863904" y="3881882"/>
                  </a:lnTo>
                  <a:lnTo>
                    <a:pt x="863904" y="184035"/>
                  </a:lnTo>
                  <a:close/>
                </a:path>
                <a:path w="3232785" h="3882390">
                  <a:moveTo>
                    <a:pt x="3232442" y="64579"/>
                  </a:moveTo>
                  <a:lnTo>
                    <a:pt x="3218269" y="26949"/>
                  </a:lnTo>
                  <a:lnTo>
                    <a:pt x="3185579" y="3530"/>
                  </a:lnTo>
                  <a:lnTo>
                    <a:pt x="3167862" y="0"/>
                  </a:lnTo>
                  <a:lnTo>
                    <a:pt x="2433104" y="0"/>
                  </a:lnTo>
                  <a:lnTo>
                    <a:pt x="2395474" y="14173"/>
                  </a:lnTo>
                  <a:lnTo>
                    <a:pt x="2372055" y="46863"/>
                  </a:lnTo>
                  <a:lnTo>
                    <a:pt x="2368537" y="64579"/>
                  </a:lnTo>
                  <a:lnTo>
                    <a:pt x="2368537" y="3881882"/>
                  </a:lnTo>
                  <a:lnTo>
                    <a:pt x="3232442" y="3881882"/>
                  </a:lnTo>
                  <a:lnTo>
                    <a:pt x="3232442" y="64579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920917" y="5496762"/>
              <a:ext cx="3232785" cy="3659504"/>
            </a:xfrm>
            <a:custGeom>
              <a:avLst/>
              <a:gdLst/>
              <a:ahLst/>
              <a:cxnLst/>
              <a:rect l="l" t="t" r="r" b="b"/>
              <a:pathLst>
                <a:path w="3232784" h="3659504">
                  <a:moveTo>
                    <a:pt x="863917" y="311924"/>
                  </a:moveTo>
                  <a:lnTo>
                    <a:pt x="849744" y="274294"/>
                  </a:lnTo>
                  <a:lnTo>
                    <a:pt x="817054" y="250875"/>
                  </a:lnTo>
                  <a:lnTo>
                    <a:pt x="799338" y="247345"/>
                  </a:lnTo>
                  <a:lnTo>
                    <a:pt x="64579" y="247345"/>
                  </a:lnTo>
                  <a:lnTo>
                    <a:pt x="26949" y="261518"/>
                  </a:lnTo>
                  <a:lnTo>
                    <a:pt x="3530" y="294208"/>
                  </a:lnTo>
                  <a:lnTo>
                    <a:pt x="0" y="311924"/>
                  </a:lnTo>
                  <a:lnTo>
                    <a:pt x="0" y="3659111"/>
                  </a:lnTo>
                  <a:lnTo>
                    <a:pt x="863917" y="3659111"/>
                  </a:lnTo>
                  <a:lnTo>
                    <a:pt x="863917" y="311924"/>
                  </a:lnTo>
                  <a:close/>
                </a:path>
                <a:path w="3232784" h="3659504">
                  <a:moveTo>
                    <a:pt x="3232454" y="64566"/>
                  </a:moveTo>
                  <a:lnTo>
                    <a:pt x="3218281" y="26936"/>
                  </a:lnTo>
                  <a:lnTo>
                    <a:pt x="3185591" y="3517"/>
                  </a:lnTo>
                  <a:lnTo>
                    <a:pt x="3167875" y="0"/>
                  </a:lnTo>
                  <a:lnTo>
                    <a:pt x="2433116" y="0"/>
                  </a:lnTo>
                  <a:lnTo>
                    <a:pt x="2395486" y="14160"/>
                  </a:lnTo>
                  <a:lnTo>
                    <a:pt x="2372068" y="46850"/>
                  </a:lnTo>
                  <a:lnTo>
                    <a:pt x="2368550" y="64566"/>
                  </a:lnTo>
                  <a:lnTo>
                    <a:pt x="2368550" y="3659111"/>
                  </a:lnTo>
                  <a:lnTo>
                    <a:pt x="3232454" y="3659111"/>
                  </a:lnTo>
                  <a:lnTo>
                    <a:pt x="3232454" y="64566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670696" y="4850716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1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05357" y="5879565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0,7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51424" y="6908413"/>
            <a:ext cx="39116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05357" y="7937262"/>
            <a:ext cx="53784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solidFill>
                  <a:srgbClr val="5C6F1F"/>
                </a:solidFill>
                <a:latin typeface="Arial MT"/>
                <a:cs typeface="Arial MT"/>
              </a:rPr>
              <a:t>0,2</a:t>
            </a: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5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70696" y="8966100"/>
            <a:ext cx="172085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10">
                <a:solidFill>
                  <a:srgbClr val="5C6F1F"/>
                </a:solidFill>
                <a:latin typeface="Arial MT"/>
                <a:cs typeface="Arial MT"/>
              </a:rPr>
              <a:t>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41853" y="5110993"/>
            <a:ext cx="119761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70">
                <a:solidFill>
                  <a:srgbClr val="B4C181"/>
                </a:solidFill>
                <a:latin typeface="Microsoft Sans Serif"/>
                <a:cs typeface="Microsoft Sans Serif"/>
              </a:rPr>
              <a:t>Accuracy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341853" y="5482468"/>
            <a:ext cx="66548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65">
                <a:solidFill>
                  <a:srgbClr val="5C6F1F"/>
                </a:solidFill>
                <a:latin typeface="Microsoft Sans Serif"/>
                <a:cs typeface="Microsoft Sans Serif"/>
              </a:rPr>
              <a:t>M</a:t>
            </a:r>
            <a:r>
              <a:rPr dirty="0" sz="2100" spc="40">
                <a:solidFill>
                  <a:srgbClr val="5C6F1F"/>
                </a:solidFill>
                <a:latin typeface="Microsoft Sans Serif"/>
                <a:cs typeface="Microsoft Sans Serif"/>
              </a:rPr>
              <a:t>CC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44247" y="5545333"/>
            <a:ext cx="63373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2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dirty="0" sz="2100" spc="-85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80306" y="5385313"/>
            <a:ext cx="65659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2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dirty="0" sz="2100" spc="10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dirty="0" sz="2100" spc="-54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24339" y="5865379"/>
            <a:ext cx="69723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5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dirty="0" sz="2100" spc="-85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325845" y="5644393"/>
            <a:ext cx="70739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25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dirty="0" sz="21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100" spc="-5">
                <a:solidFill>
                  <a:srgbClr val="FFFFFF"/>
                </a:solidFill>
                <a:latin typeface="Microsoft Sans Serif"/>
                <a:cs typeface="Microsoft Sans Serif"/>
              </a:rPr>
              <a:t>88</a:t>
            </a:r>
            <a:r>
              <a:rPr dirty="0" sz="2100" spc="-1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2021-06-21T14:55:15Z</dcterms:created>
  <dcterms:modified xsi:type="dcterms:W3CDTF">2021-06-21T14:55:15Z</dcterms:modified>
</cp:coreProperties>
</file>